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Times New Roman MT" charset="1" panose="02030502070405020303"/>
      <p:regular r:id="rId33"/>
    </p:embeddedFont>
    <p:embeddedFont>
      <p:font typeface="Montserrat" charset="1" panose="00000500000000000000"/>
      <p:regular r:id="rId34"/>
    </p:embeddedFont>
    <p:embeddedFont>
      <p:font typeface="Times New Roman MT Bold" charset="1" panose="02030802070405020303"/>
      <p:regular r:id="rId35"/>
    </p:embeddedFont>
    <p:embeddedFont>
      <p:font typeface="Prata" charset="1" panose="00000500000000000000"/>
      <p:regular r:id="rId36"/>
    </p:embeddedFont>
    <p:embeddedFont>
      <p:font typeface="Montserrat Bold" charset="1" panose="00000800000000000000"/>
      <p:regular r:id="rId37"/>
    </p:embeddedFont>
    <p:embeddedFont>
      <p:font typeface="Canva Sans" charset="1" panose="020B0503030501040103"/>
      <p:regular r:id="rId38"/>
    </p:embeddedFont>
    <p:embeddedFont>
      <p:font typeface="Canva Sans Bold" charset="1" panose="020B08030305010401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4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7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5.png" Type="http://schemas.openxmlformats.org/officeDocument/2006/relationships/image"/><Relationship Id="rId4" Target="../media/image46.sv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png" Type="http://schemas.openxmlformats.org/officeDocument/2006/relationships/image"/><Relationship Id="rId11" Target="../media/image59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2" Target="../media/image3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69.png" Type="http://schemas.openxmlformats.org/officeDocument/2006/relationships/image"/><Relationship Id="rId4" Target="../media/image70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1.png" Type="http://schemas.openxmlformats.org/officeDocument/2006/relationships/image"/><Relationship Id="rId4" Target="../media/image7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7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7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https://roadtraffic.dft.gov.uk/downloads?utm_source=chatgpt.com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gif" Type="http://schemas.openxmlformats.org/officeDocument/2006/relationships/image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5.jpeg" Type="http://schemas.openxmlformats.org/officeDocument/2006/relationships/image"/><Relationship Id="rId6" Target="../media/image36.jpeg" Type="http://schemas.openxmlformats.org/officeDocument/2006/relationships/image"/><Relationship Id="rId7" Target="../media/image37.jpeg" Type="http://schemas.openxmlformats.org/officeDocument/2006/relationships/image"/><Relationship Id="rId8" Target="../media/image38.jpeg" Type="http://schemas.openxmlformats.org/officeDocument/2006/relationships/image"/><Relationship Id="rId9" Target="../media/image3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95361" y="2587509"/>
            <a:ext cx="12297279" cy="5073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72"/>
              </a:lnSpc>
            </a:pPr>
            <a:r>
              <a:rPr lang="en-US" sz="12206" spc="451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RE</a:t>
            </a:r>
            <a:r>
              <a:rPr lang="en-US" sz="12206" spc="451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AL-TIME TRAFFIC</a:t>
            </a:r>
          </a:p>
          <a:p>
            <a:pPr algn="ctr">
              <a:lnSpc>
                <a:spcPts val="1257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77504" y="6735675"/>
            <a:ext cx="14732991" cy="52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Business Case for New Market Entry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2129">
            <a:off x="-5162836" y="743593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7" y="0"/>
                </a:lnTo>
                <a:lnTo>
                  <a:pt x="9155917" y="1331770"/>
                </a:lnTo>
                <a:lnTo>
                  <a:pt x="0" y="133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362">
            <a:off x="11267214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114746" y="272260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95462" y="3339128"/>
            <a:ext cx="11130548" cy="319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</a:t>
            </a: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Warehouse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449862" y="6147083"/>
            <a:ext cx="9633964" cy="3024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</a:t>
            </a:r>
            <a:r>
              <a:rPr lang="en-US" b="true" sz="4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by:  Osama Hegazy Mohamed Nasr Eldin</a:t>
            </a:r>
          </a:p>
          <a:p>
            <a:pPr algn="ctr">
              <a:lnSpc>
                <a:spcPts val="6020"/>
              </a:lnSpc>
            </a:pPr>
            <a:r>
              <a:rPr lang="en-US" b="true" sz="4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Sherif Gamal</a:t>
            </a:r>
          </a:p>
          <a:p>
            <a:pPr algn="ctr">
              <a:lnSpc>
                <a:spcPts val="60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3633" y="1592442"/>
            <a:ext cx="14534218" cy="8694558"/>
          </a:xfrm>
          <a:custGeom>
            <a:avLst/>
            <a:gdLst/>
            <a:ahLst/>
            <a:cxnLst/>
            <a:rect r="r" b="b" t="t" l="l"/>
            <a:pathLst>
              <a:path h="8694558" w="14534218">
                <a:moveTo>
                  <a:pt x="0" y="0"/>
                </a:moveTo>
                <a:lnTo>
                  <a:pt x="14534218" y="0"/>
                </a:lnTo>
                <a:lnTo>
                  <a:pt x="14534218" y="8694558"/>
                </a:lnTo>
                <a:lnTo>
                  <a:pt x="0" y="86945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97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53688" y="-152400"/>
            <a:ext cx="8854108" cy="2759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2"/>
              </a:lnSpc>
            </a:pPr>
            <a:r>
              <a:rPr lang="en-US" sz="7930" b="true">
                <a:solidFill>
                  <a:srgbClr val="FB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</a:t>
            </a:r>
            <a:r>
              <a:rPr lang="en-US" b="true" sz="7930">
                <a:solidFill>
                  <a:srgbClr val="FB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Modeling</a:t>
            </a:r>
          </a:p>
          <a:p>
            <a:pPr algn="ctr">
              <a:lnSpc>
                <a:spcPts val="11102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52899" y="4755177"/>
            <a:ext cx="770867" cy="783691"/>
          </a:xfrm>
          <a:custGeom>
            <a:avLst/>
            <a:gdLst/>
            <a:ahLst/>
            <a:cxnLst/>
            <a:rect r="r" b="b" t="t" l="l"/>
            <a:pathLst>
              <a:path h="783691" w="770867">
                <a:moveTo>
                  <a:pt x="0" y="0"/>
                </a:moveTo>
                <a:lnTo>
                  <a:pt x="770867" y="0"/>
                </a:lnTo>
                <a:lnTo>
                  <a:pt x="770867" y="783691"/>
                </a:lnTo>
                <a:lnTo>
                  <a:pt x="0" y="78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19304" y="1892849"/>
            <a:ext cx="14344007" cy="8158371"/>
          </a:xfrm>
          <a:custGeom>
            <a:avLst/>
            <a:gdLst/>
            <a:ahLst/>
            <a:cxnLst/>
            <a:rect r="r" b="b" t="t" l="l"/>
            <a:pathLst>
              <a:path h="8158371" w="14344007">
                <a:moveTo>
                  <a:pt x="0" y="0"/>
                </a:moveTo>
                <a:lnTo>
                  <a:pt x="14344007" y="0"/>
                </a:lnTo>
                <a:lnTo>
                  <a:pt x="14344007" y="8158371"/>
                </a:lnTo>
                <a:lnTo>
                  <a:pt x="0" y="8158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756" r="0" b="-175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38333" y="93243"/>
            <a:ext cx="10716311" cy="319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B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</a:t>
            </a:r>
            <a:r>
              <a:rPr lang="en-US" b="true" sz="9200">
                <a:solidFill>
                  <a:srgbClr val="FB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ata Flow Diagram</a:t>
            </a:r>
          </a:p>
          <a:p>
            <a:pPr algn="ctr">
              <a:lnSpc>
                <a:spcPts val="1288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52899" y="4755177"/>
            <a:ext cx="770867" cy="783691"/>
          </a:xfrm>
          <a:custGeom>
            <a:avLst/>
            <a:gdLst/>
            <a:ahLst/>
            <a:cxnLst/>
            <a:rect r="r" b="b" t="t" l="l"/>
            <a:pathLst>
              <a:path h="783691" w="770867">
                <a:moveTo>
                  <a:pt x="0" y="0"/>
                </a:moveTo>
                <a:lnTo>
                  <a:pt x="770867" y="0"/>
                </a:lnTo>
                <a:lnTo>
                  <a:pt x="770867" y="783691"/>
                </a:lnTo>
                <a:lnTo>
                  <a:pt x="0" y="78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3069" y="1735940"/>
            <a:ext cx="15981862" cy="2885886"/>
          </a:xfrm>
          <a:custGeom>
            <a:avLst/>
            <a:gdLst/>
            <a:ahLst/>
            <a:cxnLst/>
            <a:rect r="r" b="b" t="t" l="l"/>
            <a:pathLst>
              <a:path h="2885886" w="15981862">
                <a:moveTo>
                  <a:pt x="0" y="0"/>
                </a:moveTo>
                <a:lnTo>
                  <a:pt x="15981862" y="0"/>
                </a:lnTo>
                <a:lnTo>
                  <a:pt x="15981862" y="2885887"/>
                </a:lnTo>
                <a:lnTo>
                  <a:pt x="0" y="28858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122" r="0" b="-107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3069" y="4755177"/>
            <a:ext cx="15981862" cy="1318504"/>
          </a:xfrm>
          <a:custGeom>
            <a:avLst/>
            <a:gdLst/>
            <a:ahLst/>
            <a:cxnLst/>
            <a:rect r="r" b="b" t="t" l="l"/>
            <a:pathLst>
              <a:path h="1318504" w="15981862">
                <a:moveTo>
                  <a:pt x="0" y="0"/>
                </a:moveTo>
                <a:lnTo>
                  <a:pt x="15981862" y="0"/>
                </a:lnTo>
                <a:lnTo>
                  <a:pt x="15981862" y="1318503"/>
                </a:lnTo>
                <a:lnTo>
                  <a:pt x="0" y="1318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3069" y="6349905"/>
            <a:ext cx="15981862" cy="1665174"/>
          </a:xfrm>
          <a:custGeom>
            <a:avLst/>
            <a:gdLst/>
            <a:ahLst/>
            <a:cxnLst/>
            <a:rect r="r" b="b" t="t" l="l"/>
            <a:pathLst>
              <a:path h="1665174" w="15981862">
                <a:moveTo>
                  <a:pt x="0" y="0"/>
                </a:moveTo>
                <a:lnTo>
                  <a:pt x="15981862" y="0"/>
                </a:lnTo>
                <a:lnTo>
                  <a:pt x="15981862" y="1665175"/>
                </a:lnTo>
                <a:lnTo>
                  <a:pt x="0" y="1665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2881" r="0" b="-338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3069" y="8291305"/>
            <a:ext cx="15981862" cy="1608975"/>
          </a:xfrm>
          <a:custGeom>
            <a:avLst/>
            <a:gdLst/>
            <a:ahLst/>
            <a:cxnLst/>
            <a:rect r="r" b="b" t="t" l="l"/>
            <a:pathLst>
              <a:path h="1608975" w="15981862">
                <a:moveTo>
                  <a:pt x="0" y="0"/>
                </a:moveTo>
                <a:lnTo>
                  <a:pt x="15981862" y="0"/>
                </a:lnTo>
                <a:lnTo>
                  <a:pt x="15981862" y="1608975"/>
                </a:lnTo>
                <a:lnTo>
                  <a:pt x="0" y="16089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68" r="0" b="-3416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50514" y="69584"/>
            <a:ext cx="12186971" cy="1394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b="true" sz="8100">
                <a:solidFill>
                  <a:srgbClr val="FB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Bronze layer (Raw Data 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00559" y="4609771"/>
            <a:ext cx="3727018" cy="5113109"/>
            <a:chOff x="0" y="0"/>
            <a:chExt cx="137582" cy="1887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582" cy="188750"/>
            </a:xfrm>
            <a:custGeom>
              <a:avLst/>
              <a:gdLst/>
              <a:ahLst/>
              <a:cxnLst/>
              <a:rect r="r" b="b" t="t" l="l"/>
              <a:pathLst>
                <a:path h="188750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188750"/>
                  </a:lnTo>
                  <a:lnTo>
                    <a:pt x="0" y="188750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7582" cy="22685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66204" y="4609771"/>
            <a:ext cx="3727018" cy="5113109"/>
            <a:chOff x="0" y="0"/>
            <a:chExt cx="137582" cy="1887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582" cy="188750"/>
            </a:xfrm>
            <a:custGeom>
              <a:avLst/>
              <a:gdLst/>
              <a:ahLst/>
              <a:cxnLst/>
              <a:rect r="r" b="b" t="t" l="l"/>
              <a:pathLst>
                <a:path h="188750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188750"/>
                  </a:lnTo>
                  <a:lnTo>
                    <a:pt x="0" y="188750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37582" cy="22685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68823" y="4609771"/>
            <a:ext cx="3727018" cy="5152484"/>
            <a:chOff x="0" y="0"/>
            <a:chExt cx="137582" cy="190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582" cy="190203"/>
            </a:xfrm>
            <a:custGeom>
              <a:avLst/>
              <a:gdLst/>
              <a:ahLst/>
              <a:cxnLst/>
              <a:rect r="r" b="b" t="t" l="l"/>
              <a:pathLst>
                <a:path h="190203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190203"/>
                  </a:lnTo>
                  <a:lnTo>
                    <a:pt x="0" y="190203"/>
                  </a:lnTo>
                  <a:close/>
                </a:path>
              </a:pathLst>
            </a:custGeom>
            <a:gradFill rotWithShape="true"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7582" cy="228303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38741" y="4649146"/>
            <a:ext cx="3727018" cy="5113109"/>
            <a:chOff x="0" y="0"/>
            <a:chExt cx="137582" cy="1887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582" cy="188750"/>
            </a:xfrm>
            <a:custGeom>
              <a:avLst/>
              <a:gdLst/>
              <a:ahLst/>
              <a:cxnLst/>
              <a:rect r="r" b="b" t="t" l="l"/>
              <a:pathLst>
                <a:path h="188750" w="137582">
                  <a:moveTo>
                    <a:pt x="0" y="0"/>
                  </a:moveTo>
                  <a:lnTo>
                    <a:pt x="137582" y="0"/>
                  </a:lnTo>
                  <a:lnTo>
                    <a:pt x="137582" y="188750"/>
                  </a:lnTo>
                  <a:lnTo>
                    <a:pt x="0" y="188750"/>
                  </a:lnTo>
                  <a:close/>
                </a:path>
              </a:pathLst>
            </a:custGeom>
            <a:solidFill>
              <a:srgbClr val="23232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37582" cy="226850"/>
            </a:xfrm>
            <a:prstGeom prst="rect">
              <a:avLst/>
            </a:prstGeom>
          </p:spPr>
          <p:txBody>
            <a:bodyPr anchor="ctr" rtlCol="false" tIns="362440" lIns="362440" bIns="362440" rIns="36244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0792129">
            <a:off x="-5876298" y="594264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7" y="0"/>
                </a:lnTo>
                <a:lnTo>
                  <a:pt x="9155917" y="1331770"/>
                </a:lnTo>
                <a:lnTo>
                  <a:pt x="0" y="133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2706609" y="6989804"/>
            <a:ext cx="514629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6948335" y="6989804"/>
            <a:ext cx="514629" cy="0"/>
          </a:xfrm>
          <a:prstGeom prst="line">
            <a:avLst/>
          </a:prstGeom>
          <a:ln cap="flat" w="28575">
            <a:gradFill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914544" y="6809086"/>
            <a:ext cx="514629" cy="0"/>
          </a:xfrm>
          <a:prstGeom prst="line">
            <a:avLst/>
          </a:prstGeom>
          <a:ln cap="flat" w="28575">
            <a:solidFill>
              <a:srgbClr val="23232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4840974" y="6975516"/>
            <a:ext cx="514629" cy="0"/>
          </a:xfrm>
          <a:prstGeom prst="line">
            <a:avLst/>
          </a:prstGeom>
          <a:ln cap="flat" w="28575">
            <a:gradFill>
              <a:gsLst>
                <a:gs pos="0">
                  <a:srgbClr val="175DB7">
                    <a:alpha val="100000"/>
                  </a:srgbClr>
                </a:gs>
                <a:gs pos="100000">
                  <a:srgbClr val="13BFAF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596486" y="4942016"/>
            <a:ext cx="902342" cy="902342"/>
          </a:xfrm>
          <a:custGeom>
            <a:avLst/>
            <a:gdLst/>
            <a:ahLst/>
            <a:cxnLst/>
            <a:rect r="r" b="b" t="t" l="l"/>
            <a:pathLst>
              <a:path h="902342" w="902342">
                <a:moveTo>
                  <a:pt x="0" y="0"/>
                </a:moveTo>
                <a:lnTo>
                  <a:pt x="902342" y="0"/>
                </a:lnTo>
                <a:lnTo>
                  <a:pt x="902342" y="902343"/>
                </a:lnTo>
                <a:lnTo>
                  <a:pt x="0" y="902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688820" y="4882146"/>
            <a:ext cx="881787" cy="881787"/>
          </a:xfrm>
          <a:custGeom>
            <a:avLst/>
            <a:gdLst/>
            <a:ahLst/>
            <a:cxnLst/>
            <a:rect r="r" b="b" t="t" l="l"/>
            <a:pathLst>
              <a:path h="881787" w="881787">
                <a:moveTo>
                  <a:pt x="0" y="0"/>
                </a:moveTo>
                <a:lnTo>
                  <a:pt x="881787" y="0"/>
                </a:lnTo>
                <a:lnTo>
                  <a:pt x="881787" y="881787"/>
                </a:lnTo>
                <a:lnTo>
                  <a:pt x="0" y="881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689408" y="4880116"/>
            <a:ext cx="885848" cy="885848"/>
          </a:xfrm>
          <a:custGeom>
            <a:avLst/>
            <a:gdLst/>
            <a:ahLst/>
            <a:cxnLst/>
            <a:rect r="r" b="b" t="t" l="l"/>
            <a:pathLst>
              <a:path h="885848" w="885848">
                <a:moveTo>
                  <a:pt x="0" y="0"/>
                </a:moveTo>
                <a:lnTo>
                  <a:pt x="885848" y="0"/>
                </a:lnTo>
                <a:lnTo>
                  <a:pt x="885848" y="885847"/>
                </a:lnTo>
                <a:lnTo>
                  <a:pt x="0" y="8858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4840974" y="4962571"/>
            <a:ext cx="881787" cy="881787"/>
          </a:xfrm>
          <a:custGeom>
            <a:avLst/>
            <a:gdLst/>
            <a:ahLst/>
            <a:cxnLst/>
            <a:rect r="r" b="b" t="t" l="l"/>
            <a:pathLst>
              <a:path h="881787" w="881787">
                <a:moveTo>
                  <a:pt x="0" y="0"/>
                </a:moveTo>
                <a:lnTo>
                  <a:pt x="881788" y="0"/>
                </a:lnTo>
                <a:lnTo>
                  <a:pt x="881788" y="881788"/>
                </a:lnTo>
                <a:lnTo>
                  <a:pt x="0" y="881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632026" y="1188234"/>
            <a:ext cx="5536741" cy="85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🎯 SILVER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29170" y="1228725"/>
            <a:ext cx="5210818" cy="85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LAYER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3523" y="6130109"/>
            <a:ext cx="3421092" cy="58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2300" strike="noStrike" u="none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No primary keys in most tables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53233" y="7237274"/>
            <a:ext cx="3621382" cy="197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2100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The raw data had no unique identifiers → impossible to build relationships.</a:t>
            </a:r>
          </a:p>
          <a:p>
            <a:pPr algn="ctr">
              <a:lnSpc>
                <a:spcPts val="315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5605314" y="6211706"/>
            <a:ext cx="3200671" cy="58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2300" strike="noStrike" u="none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Duplicate rows across several table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93440" y="7227749"/>
            <a:ext cx="3024421" cy="1372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3"/>
              </a:lnSpc>
            </a:pPr>
            <a:r>
              <a:rPr lang="en-US" sz="244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Especially in Location, Date, and LocalAuthority.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47879" y="6200900"/>
            <a:ext cx="3065359" cy="838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2300" strike="noStrike" u="none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Inconsistent formats</a:t>
            </a:r>
          </a:p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9439552" y="6932654"/>
            <a:ext cx="3979244" cy="243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1"/>
              </a:lnSpc>
              <a:spcBef>
                <a:spcPct val="0"/>
              </a:spcBef>
            </a:pPr>
            <a:r>
              <a:rPr lang="en-US" sz="2174" strike="noStrike" u="none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Date formats not unified</a:t>
            </a:r>
          </a:p>
          <a:p>
            <a:pPr algn="l">
              <a:lnSpc>
                <a:spcPts val="3261"/>
              </a:lnSpc>
            </a:pPr>
            <a:r>
              <a:rPr lang="en-US" sz="2174" strike="noStrike" u="none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Text fields inconsistent (uppercase/lowercase)</a:t>
            </a:r>
          </a:p>
          <a:p>
            <a:pPr algn="l" marL="0" indent="0" lvl="0">
              <a:lnSpc>
                <a:spcPts val="3261"/>
              </a:lnSpc>
              <a:spcBef>
                <a:spcPct val="0"/>
              </a:spcBef>
            </a:pPr>
            <a:r>
              <a:rPr lang="en-US" sz="2174" strike="noStrike" u="none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Mixed data types</a:t>
            </a:r>
          </a:p>
          <a:p>
            <a:pPr algn="l" marL="0" indent="0" lvl="0">
              <a:lnSpc>
                <a:spcPts val="3261"/>
              </a:lnSpc>
              <a:spcBef>
                <a:spcPct val="0"/>
              </a:spcBef>
            </a:pPr>
            <a:r>
              <a:rPr lang="en-US" sz="2174" strike="noStrike" u="none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 (numbers stored as text)</a:t>
            </a:r>
          </a:p>
          <a:p>
            <a:pPr algn="l" marL="0" indent="0" lvl="0">
              <a:lnSpc>
                <a:spcPts val="3261"/>
              </a:lnSpc>
              <a:spcBef>
                <a:spcPct val="0"/>
              </a:spcBef>
            </a:pPr>
            <a:r>
              <a:rPr lang="en-US" sz="2174" strike="noStrike" u="none">
                <a:solidFill>
                  <a:srgbClr val="010F1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738791" y="6328551"/>
            <a:ext cx="3233625" cy="58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2300" strike="noStrike" u="none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Missing relationships between tables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418796" y="7476742"/>
            <a:ext cx="3553620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Traffic table not directly connected to Region, Road, Date, etc.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2047" y="2078835"/>
            <a:ext cx="16574898" cy="1491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8"/>
              </a:lnSpc>
              <a:spcBef>
                <a:spcPct val="0"/>
              </a:spcBef>
            </a:pPr>
            <a:r>
              <a:rPr lang="en-US" b="true" sz="2813">
                <a:solidFill>
                  <a:srgbClr val="FFFFFF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 ⭐ What is the Silver Layer?</a:t>
            </a:r>
          </a:p>
          <a:p>
            <a:pPr algn="l">
              <a:lnSpc>
                <a:spcPts val="3798"/>
              </a:lnSpc>
              <a:spcBef>
                <a:spcPct val="0"/>
              </a:spcBef>
            </a:pPr>
            <a:r>
              <a:rPr lang="en-US" sz="271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   </a:t>
            </a:r>
            <a:r>
              <a:rPr lang="en-US" sz="271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“ The Silver Layer is the cleaned, structured, and normalized version of the data.</a:t>
            </a:r>
          </a:p>
          <a:p>
            <a:pPr algn="l">
              <a:lnSpc>
                <a:spcPts val="3798"/>
              </a:lnSpc>
              <a:spcBef>
                <a:spcPct val="0"/>
              </a:spcBef>
            </a:pPr>
            <a:r>
              <a:rPr lang="en-US" sz="2713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            It transforms raw, messy CSVs into a relational model ready for analysis.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06633" y="3738347"/>
            <a:ext cx="8762190" cy="51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  <a:spcBef>
                <a:spcPct val="0"/>
              </a:spcBef>
            </a:pPr>
            <a:r>
              <a:rPr lang="en-US" b="true" sz="28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🚧 Main Problems in the Data (Challenges)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61905" y="1642293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-1675997" y="-83403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86778" y="3066703"/>
            <a:ext cx="3633969" cy="5937629"/>
            <a:chOff x="0" y="0"/>
            <a:chExt cx="957095" cy="15638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7095" cy="1563820"/>
            </a:xfrm>
            <a:custGeom>
              <a:avLst/>
              <a:gdLst/>
              <a:ahLst/>
              <a:cxnLst/>
              <a:rect r="r" b="b" t="t" l="l"/>
              <a:pathLst>
                <a:path h="1563820" w="957095">
                  <a:moveTo>
                    <a:pt x="42609" y="0"/>
                  </a:moveTo>
                  <a:lnTo>
                    <a:pt x="914486" y="0"/>
                  </a:lnTo>
                  <a:cubicBezTo>
                    <a:pt x="925787" y="0"/>
                    <a:pt x="936624" y="4489"/>
                    <a:pt x="944615" y="12480"/>
                  </a:cubicBezTo>
                  <a:cubicBezTo>
                    <a:pt x="952606" y="20470"/>
                    <a:pt x="957095" y="31308"/>
                    <a:pt x="957095" y="42609"/>
                  </a:cubicBezTo>
                  <a:lnTo>
                    <a:pt x="957095" y="1521211"/>
                  </a:lnTo>
                  <a:cubicBezTo>
                    <a:pt x="957095" y="1544744"/>
                    <a:pt x="938018" y="1563820"/>
                    <a:pt x="914486" y="1563820"/>
                  </a:cubicBezTo>
                  <a:lnTo>
                    <a:pt x="42609" y="1563820"/>
                  </a:lnTo>
                  <a:cubicBezTo>
                    <a:pt x="31308" y="1563820"/>
                    <a:pt x="20470" y="1559331"/>
                    <a:pt x="12480" y="1551340"/>
                  </a:cubicBezTo>
                  <a:cubicBezTo>
                    <a:pt x="4489" y="1543350"/>
                    <a:pt x="0" y="1532512"/>
                    <a:pt x="0" y="1521211"/>
                  </a:cubicBezTo>
                  <a:lnTo>
                    <a:pt x="0" y="42609"/>
                  </a:lnTo>
                  <a:cubicBezTo>
                    <a:pt x="0" y="31308"/>
                    <a:pt x="4489" y="20470"/>
                    <a:pt x="12480" y="12480"/>
                  </a:cubicBezTo>
                  <a:cubicBezTo>
                    <a:pt x="20470" y="4489"/>
                    <a:pt x="31308" y="0"/>
                    <a:pt x="426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57095" cy="160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73877" y="3066703"/>
            <a:ext cx="3483890" cy="5937629"/>
            <a:chOff x="0" y="0"/>
            <a:chExt cx="917568" cy="15638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7568" cy="1563820"/>
            </a:xfrm>
            <a:custGeom>
              <a:avLst/>
              <a:gdLst/>
              <a:ahLst/>
              <a:cxnLst/>
              <a:rect r="r" b="b" t="t" l="l"/>
              <a:pathLst>
                <a:path h="1563820" w="917568">
                  <a:moveTo>
                    <a:pt x="44444" y="0"/>
                  </a:moveTo>
                  <a:lnTo>
                    <a:pt x="873124" y="0"/>
                  </a:lnTo>
                  <a:cubicBezTo>
                    <a:pt x="884911" y="0"/>
                    <a:pt x="896215" y="4682"/>
                    <a:pt x="904550" y="13017"/>
                  </a:cubicBezTo>
                  <a:cubicBezTo>
                    <a:pt x="912885" y="21352"/>
                    <a:pt x="917568" y="32657"/>
                    <a:pt x="917568" y="44444"/>
                  </a:cubicBezTo>
                  <a:lnTo>
                    <a:pt x="917568" y="1519376"/>
                  </a:lnTo>
                  <a:cubicBezTo>
                    <a:pt x="917568" y="1531163"/>
                    <a:pt x="912885" y="1542468"/>
                    <a:pt x="904550" y="1550803"/>
                  </a:cubicBezTo>
                  <a:cubicBezTo>
                    <a:pt x="896215" y="1559138"/>
                    <a:pt x="884911" y="1563820"/>
                    <a:pt x="873124" y="1563820"/>
                  </a:cubicBezTo>
                  <a:lnTo>
                    <a:pt x="44444" y="1563820"/>
                  </a:lnTo>
                  <a:cubicBezTo>
                    <a:pt x="32657" y="1563820"/>
                    <a:pt x="21352" y="1559138"/>
                    <a:pt x="13017" y="1550803"/>
                  </a:cubicBezTo>
                  <a:cubicBezTo>
                    <a:pt x="4682" y="1542468"/>
                    <a:pt x="0" y="1531163"/>
                    <a:pt x="0" y="1519376"/>
                  </a:cubicBezTo>
                  <a:lnTo>
                    <a:pt x="0" y="44444"/>
                  </a:lnTo>
                  <a:cubicBezTo>
                    <a:pt x="0" y="32657"/>
                    <a:pt x="4682" y="21352"/>
                    <a:pt x="13017" y="13017"/>
                  </a:cubicBezTo>
                  <a:cubicBezTo>
                    <a:pt x="21352" y="4682"/>
                    <a:pt x="32657" y="0"/>
                    <a:pt x="444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17568" cy="160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296884" y="3066703"/>
            <a:ext cx="3500768" cy="5937629"/>
            <a:chOff x="0" y="0"/>
            <a:chExt cx="922013" cy="15638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2013" cy="1563820"/>
            </a:xfrm>
            <a:custGeom>
              <a:avLst/>
              <a:gdLst/>
              <a:ahLst/>
              <a:cxnLst/>
              <a:rect r="r" b="b" t="t" l="l"/>
              <a:pathLst>
                <a:path h="1563820" w="922013">
                  <a:moveTo>
                    <a:pt x="44230" y="0"/>
                  </a:moveTo>
                  <a:lnTo>
                    <a:pt x="877783" y="0"/>
                  </a:lnTo>
                  <a:cubicBezTo>
                    <a:pt x="889514" y="0"/>
                    <a:pt x="900764" y="4660"/>
                    <a:pt x="909058" y="12955"/>
                  </a:cubicBezTo>
                  <a:cubicBezTo>
                    <a:pt x="917353" y="21249"/>
                    <a:pt x="922013" y="32499"/>
                    <a:pt x="922013" y="44230"/>
                  </a:cubicBezTo>
                  <a:lnTo>
                    <a:pt x="922013" y="1519590"/>
                  </a:lnTo>
                  <a:cubicBezTo>
                    <a:pt x="922013" y="1544018"/>
                    <a:pt x="902211" y="1563820"/>
                    <a:pt x="877783" y="1563820"/>
                  </a:cubicBezTo>
                  <a:lnTo>
                    <a:pt x="44230" y="1563820"/>
                  </a:lnTo>
                  <a:cubicBezTo>
                    <a:pt x="32499" y="1563820"/>
                    <a:pt x="21249" y="1559160"/>
                    <a:pt x="12955" y="1550865"/>
                  </a:cubicBezTo>
                  <a:cubicBezTo>
                    <a:pt x="4660" y="1542571"/>
                    <a:pt x="0" y="1531321"/>
                    <a:pt x="0" y="1519590"/>
                  </a:cubicBezTo>
                  <a:lnTo>
                    <a:pt x="0" y="44230"/>
                  </a:lnTo>
                  <a:cubicBezTo>
                    <a:pt x="0" y="19802"/>
                    <a:pt x="19802" y="0"/>
                    <a:pt x="44230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22013" cy="160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33992" y="3066703"/>
            <a:ext cx="3747519" cy="5937629"/>
            <a:chOff x="0" y="0"/>
            <a:chExt cx="987001" cy="15638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7001" cy="1563820"/>
            </a:xfrm>
            <a:custGeom>
              <a:avLst/>
              <a:gdLst/>
              <a:ahLst/>
              <a:cxnLst/>
              <a:rect r="r" b="b" t="t" l="l"/>
              <a:pathLst>
                <a:path h="1563820" w="987001">
                  <a:moveTo>
                    <a:pt x="41318" y="0"/>
                  </a:moveTo>
                  <a:lnTo>
                    <a:pt x="945683" y="0"/>
                  </a:lnTo>
                  <a:cubicBezTo>
                    <a:pt x="956641" y="0"/>
                    <a:pt x="967151" y="4353"/>
                    <a:pt x="974899" y="12102"/>
                  </a:cubicBezTo>
                  <a:cubicBezTo>
                    <a:pt x="982648" y="19850"/>
                    <a:pt x="987001" y="30359"/>
                    <a:pt x="987001" y="41318"/>
                  </a:cubicBezTo>
                  <a:lnTo>
                    <a:pt x="987001" y="1522503"/>
                  </a:lnTo>
                  <a:cubicBezTo>
                    <a:pt x="987001" y="1533461"/>
                    <a:pt x="982648" y="1543970"/>
                    <a:pt x="974899" y="1551718"/>
                  </a:cubicBezTo>
                  <a:cubicBezTo>
                    <a:pt x="967151" y="1559467"/>
                    <a:pt x="956641" y="1563820"/>
                    <a:pt x="945683" y="1563820"/>
                  </a:cubicBezTo>
                  <a:lnTo>
                    <a:pt x="41318" y="1563820"/>
                  </a:lnTo>
                  <a:cubicBezTo>
                    <a:pt x="30359" y="1563820"/>
                    <a:pt x="19850" y="1559467"/>
                    <a:pt x="12102" y="1551718"/>
                  </a:cubicBezTo>
                  <a:cubicBezTo>
                    <a:pt x="4353" y="1543970"/>
                    <a:pt x="0" y="1533461"/>
                    <a:pt x="0" y="1522503"/>
                  </a:cubicBezTo>
                  <a:lnTo>
                    <a:pt x="0" y="41318"/>
                  </a:lnTo>
                  <a:cubicBezTo>
                    <a:pt x="0" y="30359"/>
                    <a:pt x="4353" y="19850"/>
                    <a:pt x="12102" y="12102"/>
                  </a:cubicBezTo>
                  <a:cubicBezTo>
                    <a:pt x="19850" y="4353"/>
                    <a:pt x="30359" y="0"/>
                    <a:pt x="41318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87001" cy="1601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600788" y="3809441"/>
            <a:ext cx="1138560" cy="1070246"/>
          </a:xfrm>
          <a:custGeom>
            <a:avLst/>
            <a:gdLst/>
            <a:ahLst/>
            <a:cxnLst/>
            <a:rect r="r" b="b" t="t" l="l"/>
            <a:pathLst>
              <a:path h="1070246" w="1138560">
                <a:moveTo>
                  <a:pt x="0" y="0"/>
                </a:moveTo>
                <a:lnTo>
                  <a:pt x="1138560" y="0"/>
                </a:lnTo>
                <a:lnTo>
                  <a:pt x="1138560" y="1070246"/>
                </a:lnTo>
                <a:lnTo>
                  <a:pt x="0" y="10702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4180449">
            <a:off x="6701208" y="2815398"/>
            <a:ext cx="692121" cy="2213176"/>
          </a:xfrm>
          <a:custGeom>
            <a:avLst/>
            <a:gdLst/>
            <a:ahLst/>
            <a:cxnLst/>
            <a:rect r="r" b="b" t="t" l="l"/>
            <a:pathLst>
              <a:path h="2213176" w="692121">
                <a:moveTo>
                  <a:pt x="0" y="0"/>
                </a:moveTo>
                <a:lnTo>
                  <a:pt x="692120" y="0"/>
                </a:lnTo>
                <a:lnTo>
                  <a:pt x="692120" y="2213176"/>
                </a:lnTo>
                <a:lnTo>
                  <a:pt x="0" y="2213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4119867" y="3369796"/>
            <a:ext cx="1420612" cy="1424410"/>
          </a:xfrm>
          <a:custGeom>
            <a:avLst/>
            <a:gdLst/>
            <a:ahLst/>
            <a:cxnLst/>
            <a:rect r="r" b="b" t="t" l="l"/>
            <a:pathLst>
              <a:path h="1424410" w="1420612">
                <a:moveTo>
                  <a:pt x="0" y="0"/>
                </a:moveTo>
                <a:lnTo>
                  <a:pt x="1420612" y="0"/>
                </a:lnTo>
                <a:lnTo>
                  <a:pt x="1420612" y="1424410"/>
                </a:lnTo>
                <a:lnTo>
                  <a:pt x="0" y="14244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123690" y="3263251"/>
            <a:ext cx="1384263" cy="1366646"/>
          </a:xfrm>
          <a:custGeom>
            <a:avLst/>
            <a:gdLst/>
            <a:ahLst/>
            <a:cxnLst/>
            <a:rect r="r" b="b" t="t" l="l"/>
            <a:pathLst>
              <a:path h="1366646" w="1384263">
                <a:moveTo>
                  <a:pt x="0" y="0"/>
                </a:moveTo>
                <a:lnTo>
                  <a:pt x="1384263" y="0"/>
                </a:lnTo>
                <a:lnTo>
                  <a:pt x="1384263" y="1366646"/>
                </a:lnTo>
                <a:lnTo>
                  <a:pt x="0" y="1366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16467" y="755865"/>
            <a:ext cx="265786" cy="46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  <a:spcBef>
                <a:spcPct val="0"/>
              </a:spcBef>
            </a:pPr>
            <a:r>
              <a:rPr lang="en-US" b="true" sz="26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”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10747" y="704324"/>
            <a:ext cx="9614679" cy="937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93"/>
              </a:lnSpc>
              <a:spcBef>
                <a:spcPct val="0"/>
              </a:spcBef>
            </a:pPr>
            <a:r>
              <a:rPr lang="en-US" sz="4924">
                <a:solidFill>
                  <a:srgbClr val="FFFFF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🛠️ How we Solved These Problems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10747" y="6063786"/>
            <a:ext cx="3318641" cy="2132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1"/>
              </a:lnSpc>
            </a:pPr>
          </a:p>
          <a:p>
            <a:pPr algn="l" marL="331862" indent="-165931" lvl="1">
              <a:lnSpc>
                <a:spcPts val="2151"/>
              </a:lnSpc>
              <a:buFont typeface="Arial"/>
              <a:buChar char="•"/>
            </a:pPr>
            <a:r>
              <a:rPr lang="en-US" b="true" sz="1537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Removed</a:t>
            </a:r>
            <a:r>
              <a:rPr lang="en-US" b="true" sz="1537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duplicates from all tables</a:t>
            </a:r>
          </a:p>
          <a:p>
            <a:pPr algn="l" marL="331862" indent="-165931" lvl="1">
              <a:lnSpc>
                <a:spcPts val="2151"/>
              </a:lnSpc>
              <a:buFont typeface="Arial"/>
              <a:buChar char="•"/>
            </a:pPr>
            <a:r>
              <a:rPr lang="en-US" b="true" sz="1537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Standardized date format (YYYY-MM-DD)</a:t>
            </a:r>
          </a:p>
          <a:p>
            <a:pPr algn="l" marL="331862" indent="-165931" lvl="1">
              <a:lnSpc>
                <a:spcPts val="2151"/>
              </a:lnSpc>
              <a:buFont typeface="Arial"/>
              <a:buChar char="•"/>
            </a:pPr>
            <a:r>
              <a:rPr lang="en-US" b="true" sz="1537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Converted text and numeric fields to correct data types</a:t>
            </a:r>
          </a:p>
          <a:p>
            <a:pPr algn="l">
              <a:lnSpc>
                <a:spcPts val="2151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716126" y="4820397"/>
            <a:ext cx="2134248" cy="1015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Define Relationships (Star Schema)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45758" y="4746581"/>
            <a:ext cx="2803021" cy="67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Create Surrogate Keys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130259" y="5060861"/>
            <a:ext cx="3040685" cy="67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Expor</a:t>
            </a: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Clean Data for SQL Server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25994" y="5060861"/>
            <a:ext cx="2952077" cy="68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  <a:spcBef>
                <a:spcPct val="0"/>
              </a:spcBef>
            </a:pPr>
            <a:r>
              <a:rPr lang="en-US" b="true" sz="19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</a:t>
            </a:r>
            <a:r>
              <a:rPr lang="en-US" b="true" sz="19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tep 1—Clean the Raw Data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450939" y="5618179"/>
            <a:ext cx="3383247" cy="302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5"/>
              </a:lnSpc>
              <a:spcBef>
                <a:spcPct val="0"/>
              </a:spcBef>
            </a:pPr>
            <a:r>
              <a:rPr lang="en-US" b="true" sz="173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Becau</a:t>
            </a:r>
            <a:r>
              <a:rPr lang="en-US" b="true" sz="173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 no table had a natural primary key, I generated IDs:</a:t>
            </a:r>
          </a:p>
          <a:p>
            <a:pPr algn="l" marL="374122" indent="-187061" lvl="1">
              <a:lnSpc>
                <a:spcPts val="24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3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Traffic_id</a:t>
            </a:r>
          </a:p>
          <a:p>
            <a:pPr algn="l" marL="374122" indent="-187061" lvl="1">
              <a:lnSpc>
                <a:spcPts val="24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3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Road_id</a:t>
            </a:r>
          </a:p>
          <a:p>
            <a:pPr algn="l" marL="374122" indent="-187061" lvl="1">
              <a:lnSpc>
                <a:spcPts val="24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3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Region_id</a:t>
            </a:r>
          </a:p>
          <a:p>
            <a:pPr algn="l" marL="374122" indent="-187061" lvl="1">
              <a:lnSpc>
                <a:spcPts val="24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3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Local_authority_id</a:t>
            </a:r>
          </a:p>
          <a:p>
            <a:pPr algn="l" marL="374122" indent="-187061" lvl="1">
              <a:lnSpc>
                <a:spcPts val="24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3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Location_id</a:t>
            </a:r>
          </a:p>
          <a:p>
            <a:pPr algn="l" marL="374122" indent="-187061" lvl="1">
              <a:lnSpc>
                <a:spcPts val="242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3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Date_id</a:t>
            </a:r>
          </a:p>
          <a:p>
            <a:pPr algn="l">
              <a:lnSpc>
                <a:spcPts val="2425"/>
              </a:lnSpc>
              <a:spcBef>
                <a:spcPct val="0"/>
              </a:spcBef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264377" y="6034468"/>
            <a:ext cx="3037747" cy="2737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8"/>
              </a:lnSpc>
              <a:spcBef>
                <a:spcPct val="0"/>
              </a:spcBef>
            </a:pPr>
            <a:r>
              <a:rPr lang="en-US" b="true" sz="17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Mapped the relationships using the surrogate keys:</a:t>
            </a:r>
          </a:p>
          <a:p>
            <a:pPr algn="l" marL="374437" indent="-187218" lvl="1">
              <a:lnSpc>
                <a:spcPts val="242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Traffic → Road</a:t>
            </a:r>
          </a:p>
          <a:p>
            <a:pPr algn="l" marL="374437" indent="-187218" lvl="1">
              <a:lnSpc>
                <a:spcPts val="242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Traffic → Region</a:t>
            </a:r>
          </a:p>
          <a:p>
            <a:pPr algn="l" marL="374437" indent="-187218" lvl="1">
              <a:lnSpc>
                <a:spcPts val="242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Traffic → Location</a:t>
            </a:r>
          </a:p>
          <a:p>
            <a:pPr algn="l" marL="374437" indent="-187218" lvl="1">
              <a:lnSpc>
                <a:spcPts val="242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Traffic → Date</a:t>
            </a:r>
          </a:p>
          <a:p>
            <a:pPr algn="l" marL="374437" indent="-187218" lvl="1">
              <a:lnSpc>
                <a:spcPts val="242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Traffic → Local Authority</a:t>
            </a:r>
          </a:p>
          <a:p>
            <a:pPr algn="l">
              <a:lnSpc>
                <a:spcPts val="2428"/>
              </a:lnSpc>
              <a:spcBef>
                <a:spcPct val="0"/>
              </a:spcBef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13187409" y="5960039"/>
            <a:ext cx="3040685" cy="2348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2"/>
              </a:lnSpc>
              <a:spcBef>
                <a:spcPct val="0"/>
              </a:spcBef>
            </a:pPr>
          </a:p>
          <a:p>
            <a:pPr algn="l" marL="367432" indent="-183716" lvl="1">
              <a:lnSpc>
                <a:spcPts val="238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Saved all cleaned tables as CSVs</a:t>
            </a:r>
          </a:p>
          <a:p>
            <a:pPr algn="l" marL="367432" indent="-183716" lvl="1">
              <a:lnSpc>
                <a:spcPts val="238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Ensured proper column order</a:t>
            </a:r>
          </a:p>
          <a:p>
            <a:pPr algn="l" marL="367432" indent="-183716" lvl="1">
              <a:lnSpc>
                <a:spcPts val="2382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170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BULK INSERT for fast loading</a:t>
            </a:r>
          </a:p>
          <a:p>
            <a:pPr algn="l">
              <a:lnSpc>
                <a:spcPts val="23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8536" y="1277354"/>
            <a:ext cx="12269870" cy="9009646"/>
          </a:xfrm>
          <a:custGeom>
            <a:avLst/>
            <a:gdLst/>
            <a:ahLst/>
            <a:cxnLst/>
            <a:rect r="r" b="b" t="t" l="l"/>
            <a:pathLst>
              <a:path h="9009646" w="12269870">
                <a:moveTo>
                  <a:pt x="0" y="0"/>
                </a:moveTo>
                <a:lnTo>
                  <a:pt x="12269869" y="0"/>
                </a:lnTo>
                <a:lnTo>
                  <a:pt x="12269869" y="9009646"/>
                </a:lnTo>
                <a:lnTo>
                  <a:pt x="0" y="9009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1" t="-668" r="-35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107459" y="0"/>
            <a:ext cx="11275995" cy="11190797"/>
          </a:xfrm>
          <a:custGeom>
            <a:avLst/>
            <a:gdLst/>
            <a:ahLst/>
            <a:cxnLst/>
            <a:rect r="r" b="b" t="t" l="l"/>
            <a:pathLst>
              <a:path h="11190797" w="11275995">
                <a:moveTo>
                  <a:pt x="0" y="0"/>
                </a:moveTo>
                <a:lnTo>
                  <a:pt x="11275995" y="0"/>
                </a:lnTo>
                <a:lnTo>
                  <a:pt x="11275995" y="11190797"/>
                </a:lnTo>
                <a:lnTo>
                  <a:pt x="0" y="111907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291" t="-4151" r="-2156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67041" y="-123825"/>
            <a:ext cx="11002403" cy="10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 SCHEMA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65921" y="913872"/>
            <a:ext cx="8943561" cy="1035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🥇 Gold Layer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62779" y="2359196"/>
            <a:ext cx="17671422" cy="2306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29"/>
              </a:lnSpc>
              <a:spcBef>
                <a:spcPct val="0"/>
              </a:spcBef>
            </a:pPr>
            <a:r>
              <a:rPr lang="en-US" b="true" sz="3449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⭐ What is the Gold Layer?</a:t>
            </a:r>
          </a:p>
          <a:p>
            <a:pPr algn="l">
              <a:lnSpc>
                <a:spcPts val="4829"/>
              </a:lnSpc>
              <a:spcBef>
                <a:spcPct val="0"/>
              </a:spcBef>
            </a:pPr>
          </a:p>
          <a:p>
            <a:pPr algn="l">
              <a:lnSpc>
                <a:spcPts val="4409"/>
              </a:lnSpc>
              <a:spcBef>
                <a:spcPct val="0"/>
              </a:spcBef>
            </a:pPr>
            <a:r>
              <a:rPr lang="en-US" b="true" sz="3149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3149" strike="noStrike" u="non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“The Gold Layer contains business-ready, aggregated datasets optimized for dashboards and decision-making.”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2779" y="5292523"/>
            <a:ext cx="15251650" cy="350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9"/>
              </a:lnSpc>
              <a:spcBef>
                <a:spcPct val="0"/>
              </a:spcBef>
            </a:pPr>
            <a:r>
              <a:rPr lang="en-US" b="true" sz="37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⚡ How the Gold Layer Helps Power BI</a:t>
            </a:r>
          </a:p>
          <a:p>
            <a:pPr algn="l">
              <a:lnSpc>
                <a:spcPts val="5249"/>
              </a:lnSpc>
              <a:spcBef>
                <a:spcPct val="0"/>
              </a:spcBef>
            </a:pPr>
          </a:p>
          <a:p>
            <a:pPr algn="l" marL="680069" indent="-340034" lvl="1">
              <a:lnSpc>
                <a:spcPts val="4409"/>
              </a:lnSpc>
              <a:buFont typeface="Arial"/>
              <a:buChar char="•"/>
            </a:pPr>
            <a:r>
              <a:rPr lang="en-US" b="true" sz="31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Reduces refresh time</a:t>
            </a:r>
          </a:p>
          <a:p>
            <a:pPr algn="l" marL="680069" indent="-340034" lvl="1">
              <a:lnSpc>
                <a:spcPts val="4409"/>
              </a:lnSpc>
              <a:buFont typeface="Arial"/>
              <a:buChar char="•"/>
            </a:pPr>
            <a:r>
              <a:rPr lang="en-US" b="true" sz="31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Improves visual responsiveness</a:t>
            </a:r>
          </a:p>
          <a:p>
            <a:pPr algn="l" marL="680069" indent="-340034" lvl="1">
              <a:lnSpc>
                <a:spcPts val="4409"/>
              </a:lnSpc>
              <a:buFont typeface="Arial"/>
              <a:buChar char="•"/>
            </a:pPr>
            <a:r>
              <a:rPr lang="en-US" b="true" sz="31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Enables advanced analytics</a:t>
            </a:r>
          </a:p>
          <a:p>
            <a:pPr algn="l" marL="680069" indent="-340034" lvl="1">
              <a:lnSpc>
                <a:spcPts val="4409"/>
              </a:lnSpc>
              <a:buFont typeface="Arial"/>
              <a:buChar char="•"/>
            </a:pPr>
            <a:r>
              <a:rPr lang="en-US" b="true" sz="314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Makes the dashboard easier to understand for end users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792129">
            <a:off x="14598414" y="388297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7" y="0"/>
                </a:lnTo>
                <a:lnTo>
                  <a:pt x="9155917" y="1331770"/>
                </a:lnTo>
                <a:lnTo>
                  <a:pt x="0" y="133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792129">
            <a:off x="-6054660" y="8695868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7" y="0"/>
                </a:lnTo>
                <a:lnTo>
                  <a:pt x="9155917" y="1331770"/>
                </a:lnTo>
                <a:lnTo>
                  <a:pt x="0" y="133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69386" y="1147402"/>
            <a:ext cx="13464474" cy="9748266"/>
          </a:xfrm>
          <a:custGeom>
            <a:avLst/>
            <a:gdLst/>
            <a:ahLst/>
            <a:cxnLst/>
            <a:rect r="r" b="b" t="t" l="l"/>
            <a:pathLst>
              <a:path h="9748266" w="13464474">
                <a:moveTo>
                  <a:pt x="0" y="0"/>
                </a:moveTo>
                <a:lnTo>
                  <a:pt x="13464474" y="0"/>
                </a:lnTo>
                <a:lnTo>
                  <a:pt x="13464474" y="9748266"/>
                </a:lnTo>
                <a:lnTo>
                  <a:pt x="0" y="9748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8" r="0" b="-32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133287" y="0"/>
            <a:ext cx="13402672" cy="10287000"/>
          </a:xfrm>
          <a:custGeom>
            <a:avLst/>
            <a:gdLst/>
            <a:ahLst/>
            <a:cxnLst/>
            <a:rect r="r" b="b" t="t" l="l"/>
            <a:pathLst>
              <a:path h="10287000" w="13402672">
                <a:moveTo>
                  <a:pt x="0" y="0"/>
                </a:moveTo>
                <a:lnTo>
                  <a:pt x="13402673" y="0"/>
                </a:lnTo>
                <a:lnTo>
                  <a:pt x="134026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97" t="0" r="-437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72219" y="34177"/>
            <a:ext cx="8943561" cy="211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</a:t>
            </a:r>
            <a:r>
              <a:rPr lang="en-US" b="true" sz="6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egration Model</a:t>
            </a:r>
          </a:p>
          <a:p>
            <a:pPr algn="ctr">
              <a:lnSpc>
                <a:spcPts val="854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79629" y="1269672"/>
            <a:ext cx="12879671" cy="9017328"/>
          </a:xfrm>
          <a:custGeom>
            <a:avLst/>
            <a:gdLst/>
            <a:ahLst/>
            <a:cxnLst/>
            <a:rect r="r" b="b" t="t" l="l"/>
            <a:pathLst>
              <a:path h="9017328" w="12879671">
                <a:moveTo>
                  <a:pt x="0" y="0"/>
                </a:moveTo>
                <a:lnTo>
                  <a:pt x="12879671" y="0"/>
                </a:lnTo>
                <a:lnTo>
                  <a:pt x="12879671" y="9017328"/>
                </a:lnTo>
                <a:lnTo>
                  <a:pt x="0" y="9017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44" r="0" b="-204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2337" y="156447"/>
            <a:ext cx="5649793" cy="211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61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61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old Views</a:t>
            </a:r>
          </a:p>
          <a:p>
            <a:pPr algn="ctr">
              <a:lnSpc>
                <a:spcPts val="854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9070845" y="0"/>
            <a:ext cx="13402672" cy="10287000"/>
          </a:xfrm>
          <a:custGeom>
            <a:avLst/>
            <a:gdLst/>
            <a:ahLst/>
            <a:cxnLst/>
            <a:rect r="r" b="b" t="t" l="l"/>
            <a:pathLst>
              <a:path h="10287000" w="13402672">
                <a:moveTo>
                  <a:pt x="0" y="0"/>
                </a:moveTo>
                <a:lnTo>
                  <a:pt x="13402672" y="0"/>
                </a:lnTo>
                <a:lnTo>
                  <a:pt x="134026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597" t="0" r="-4376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93700" y="-892494"/>
            <a:ext cx="7700600" cy="8597035"/>
          </a:xfrm>
          <a:custGeom>
            <a:avLst/>
            <a:gdLst/>
            <a:ahLst/>
            <a:cxnLst/>
            <a:rect r="r" b="b" t="t" l="l"/>
            <a:pathLst>
              <a:path h="8597035" w="7700600">
                <a:moveTo>
                  <a:pt x="0" y="0"/>
                </a:moveTo>
                <a:lnTo>
                  <a:pt x="7700600" y="0"/>
                </a:lnTo>
                <a:lnTo>
                  <a:pt x="7700600" y="8597035"/>
                </a:lnTo>
                <a:lnTo>
                  <a:pt x="0" y="8597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1204" b="-443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97028" y="7918387"/>
            <a:ext cx="13491260" cy="537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1"/>
              </a:lnSpc>
              <a:spcBef>
                <a:spcPct val="0"/>
              </a:spcBef>
            </a:pPr>
            <a:r>
              <a:rPr lang="en-US" b="true" sz="282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(</a:t>
            </a:r>
            <a:r>
              <a:rPr lang="ar-EG" b="true" sz="282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  <a:rtl val="true"/>
              </a:rPr>
              <a:t>يَا أَيَّتُهَا النَّفْسُ الْمُطْمَئِنَّةُ ارْجِعِي إِلَى رَبِّكِ رَاضِيَةً مَرْضِيَّةً فَادْخُلِي فِي عِبَادِي وَادْخُلِي جَنَّتِي</a:t>
            </a:r>
            <a:r>
              <a:rPr lang="en-US" b="true" sz="2822">
                <a:solidFill>
                  <a:srgbClr val="000000"/>
                </a:solidFill>
                <a:latin typeface="Times New Roman MT Bold"/>
                <a:ea typeface="Times New Roman MT Bold"/>
                <a:cs typeface="Times New Roman MT Bold"/>
                <a:sym typeface="Times New Roman MT Bold"/>
              </a:rPr>
              <a:t>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22035" y="8732520"/>
            <a:ext cx="3942588" cy="487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1"/>
              </a:lnSpc>
              <a:spcBef>
                <a:spcPct val="0"/>
              </a:spcBef>
            </a:pPr>
            <a:r>
              <a:rPr lang="en-US" sz="2922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Eng /  Ahmed Salama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39168" y="9345129"/>
            <a:ext cx="2308322" cy="405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1"/>
              </a:lnSpc>
              <a:spcBef>
                <a:spcPct val="0"/>
              </a:spcBef>
            </a:pPr>
            <a:r>
              <a:rPr lang="en-US" sz="2422">
                <a:solidFill>
                  <a:srgbClr val="000000"/>
                </a:solidFill>
                <a:latin typeface="Prata"/>
                <a:ea typeface="Prata"/>
                <a:cs typeface="Prata"/>
                <a:sym typeface="Prata"/>
              </a:rPr>
              <a:t>1/12/2025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2129">
            <a:off x="-5162836" y="743593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7" y="0"/>
                </a:lnTo>
                <a:lnTo>
                  <a:pt x="9155917" y="1331770"/>
                </a:lnTo>
                <a:lnTo>
                  <a:pt x="0" y="133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362">
            <a:off x="11267214" y="37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-114746" y="2722600"/>
            <a:ext cx="7020416" cy="7020416"/>
          </a:xfrm>
          <a:custGeom>
            <a:avLst/>
            <a:gdLst/>
            <a:ahLst/>
            <a:cxnLst/>
            <a:rect r="r" b="b" t="t" l="l"/>
            <a:pathLst>
              <a:path h="7020416" w="7020416">
                <a:moveTo>
                  <a:pt x="0" y="0"/>
                </a:moveTo>
                <a:lnTo>
                  <a:pt x="7020416" y="0"/>
                </a:lnTo>
                <a:lnTo>
                  <a:pt x="7020416" y="7020416"/>
                </a:lnTo>
                <a:lnTo>
                  <a:pt x="0" y="70204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95462" y="3339128"/>
            <a:ext cx="11130548" cy="3195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</a:t>
            </a:r>
            <a:r>
              <a:rPr lang="en-US" b="true" sz="92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Analysis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730847" y="5944149"/>
            <a:ext cx="9633964" cy="378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</a:t>
            </a:r>
            <a:r>
              <a:rPr lang="en-US" b="true" sz="4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 by: Zakaria Yehia</a:t>
            </a:r>
          </a:p>
          <a:p>
            <a:pPr algn="ctr">
              <a:lnSpc>
                <a:spcPts val="6020"/>
              </a:lnSpc>
            </a:pPr>
            <a:r>
              <a:rPr lang="en-US" b="true" sz="4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Sara Hisham</a:t>
            </a:r>
          </a:p>
          <a:p>
            <a:pPr algn="ctr">
              <a:lnSpc>
                <a:spcPts val="6020"/>
              </a:lnSpc>
            </a:pPr>
            <a:r>
              <a:rPr lang="en-US" b="true" sz="4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Yousef Ahmed </a:t>
            </a:r>
          </a:p>
          <a:p>
            <a:pPr algn="ctr">
              <a:lnSpc>
                <a:spcPts val="6020"/>
              </a:lnSpc>
            </a:pPr>
            <a:r>
              <a:rPr lang="en-US" b="true" sz="43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Ahmed Salama</a:t>
            </a:r>
          </a:p>
          <a:p>
            <a:pPr algn="ctr">
              <a:lnSpc>
                <a:spcPts val="6020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8250" y="1393669"/>
            <a:ext cx="12251501" cy="8792286"/>
          </a:xfrm>
          <a:custGeom>
            <a:avLst/>
            <a:gdLst/>
            <a:ahLst/>
            <a:cxnLst/>
            <a:rect r="r" b="b" t="t" l="l"/>
            <a:pathLst>
              <a:path h="8792286" w="12251501">
                <a:moveTo>
                  <a:pt x="0" y="0"/>
                </a:moveTo>
                <a:lnTo>
                  <a:pt x="12251500" y="0"/>
                </a:lnTo>
                <a:lnTo>
                  <a:pt x="12251500" y="8792286"/>
                </a:lnTo>
                <a:lnTo>
                  <a:pt x="0" y="8792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8" t="-735" r="0" b="-73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23669" y="173743"/>
            <a:ext cx="7682133" cy="1004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07"/>
              </a:lnSpc>
              <a:spcBef>
                <a:spcPct val="0"/>
              </a:spcBef>
            </a:pPr>
            <a:r>
              <a:rPr lang="en-US" b="true" sz="5862">
                <a:solidFill>
                  <a:srgbClr val="F5FAF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Power Bi Dashboard 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95801" y="805123"/>
            <a:ext cx="12882041" cy="9343237"/>
          </a:xfrm>
          <a:custGeom>
            <a:avLst/>
            <a:gdLst/>
            <a:ahLst/>
            <a:cxnLst/>
            <a:rect r="r" b="b" t="t" l="l"/>
            <a:pathLst>
              <a:path h="9343237" w="12882041">
                <a:moveTo>
                  <a:pt x="0" y="0"/>
                </a:moveTo>
                <a:lnTo>
                  <a:pt x="12882040" y="0"/>
                </a:lnTo>
                <a:lnTo>
                  <a:pt x="12882040" y="9343237"/>
                </a:lnTo>
                <a:lnTo>
                  <a:pt x="0" y="93432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6" r="0" b="-66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96730" y="724161"/>
            <a:ext cx="13162697" cy="9209957"/>
          </a:xfrm>
          <a:custGeom>
            <a:avLst/>
            <a:gdLst/>
            <a:ahLst/>
            <a:cxnLst/>
            <a:rect r="r" b="b" t="t" l="l"/>
            <a:pathLst>
              <a:path h="9209957" w="13162697">
                <a:moveTo>
                  <a:pt x="0" y="0"/>
                </a:moveTo>
                <a:lnTo>
                  <a:pt x="13162697" y="0"/>
                </a:lnTo>
                <a:lnTo>
                  <a:pt x="13162697" y="9209957"/>
                </a:lnTo>
                <a:lnTo>
                  <a:pt x="0" y="9209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97" r="0" b="-1897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8235" y="1616378"/>
            <a:ext cx="14054764" cy="7888236"/>
          </a:xfrm>
          <a:custGeom>
            <a:avLst/>
            <a:gdLst/>
            <a:ahLst/>
            <a:cxnLst/>
            <a:rect r="r" b="b" t="t" l="l"/>
            <a:pathLst>
              <a:path h="7888236" w="14054764">
                <a:moveTo>
                  <a:pt x="0" y="0"/>
                </a:moveTo>
                <a:lnTo>
                  <a:pt x="14054763" y="0"/>
                </a:lnTo>
                <a:lnTo>
                  <a:pt x="14054763" y="7888236"/>
                </a:lnTo>
                <a:lnTo>
                  <a:pt x="0" y="788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1198" y="879426"/>
            <a:ext cx="15411366" cy="8591837"/>
          </a:xfrm>
          <a:custGeom>
            <a:avLst/>
            <a:gdLst/>
            <a:ahLst/>
            <a:cxnLst/>
            <a:rect r="r" b="b" t="t" l="l"/>
            <a:pathLst>
              <a:path h="8591837" w="15411366">
                <a:moveTo>
                  <a:pt x="0" y="0"/>
                </a:moveTo>
                <a:lnTo>
                  <a:pt x="15411366" y="0"/>
                </a:lnTo>
                <a:lnTo>
                  <a:pt x="15411366" y="8591836"/>
                </a:lnTo>
                <a:lnTo>
                  <a:pt x="0" y="8591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92129">
            <a:off x="15062994" y="214918"/>
            <a:ext cx="9155917" cy="1331770"/>
          </a:xfrm>
          <a:custGeom>
            <a:avLst/>
            <a:gdLst/>
            <a:ahLst/>
            <a:cxnLst/>
            <a:rect r="r" b="b" t="t" l="l"/>
            <a:pathLst>
              <a:path h="1331770" w="9155917">
                <a:moveTo>
                  <a:pt x="0" y="0"/>
                </a:moveTo>
                <a:lnTo>
                  <a:pt x="9155918" y="0"/>
                </a:lnTo>
                <a:lnTo>
                  <a:pt x="9155918" y="1331769"/>
                </a:lnTo>
                <a:lnTo>
                  <a:pt x="0" y="13317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4744" y="3620548"/>
            <a:ext cx="14537241" cy="5988977"/>
          </a:xfrm>
          <a:custGeom>
            <a:avLst/>
            <a:gdLst/>
            <a:ahLst/>
            <a:cxnLst/>
            <a:rect r="r" b="b" t="t" l="l"/>
            <a:pathLst>
              <a:path h="5988977" w="14537241">
                <a:moveTo>
                  <a:pt x="0" y="0"/>
                </a:moveTo>
                <a:lnTo>
                  <a:pt x="14537241" y="0"/>
                </a:lnTo>
                <a:lnTo>
                  <a:pt x="14537241" y="5988977"/>
                </a:lnTo>
                <a:lnTo>
                  <a:pt x="0" y="5988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568" r="0" b="-890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97741" y="552152"/>
            <a:ext cx="5536741" cy="164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699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🗺️ARCGIS </a:t>
            </a:r>
          </a:p>
          <a:p>
            <a:pPr algn="l">
              <a:lnSpc>
                <a:spcPts val="629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513559" y="552152"/>
            <a:ext cx="5210818" cy="857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b="true" sz="6999">
                <a:solidFill>
                  <a:srgbClr val="37B4B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ONLINE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0158" y="1936251"/>
            <a:ext cx="16622945" cy="144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7"/>
              </a:lnSpc>
              <a:spcBef>
                <a:spcPct val="0"/>
              </a:spcBef>
            </a:pPr>
            <a:r>
              <a:rPr lang="en-US" b="true" sz="2734">
                <a:solidFill>
                  <a:srgbClr val="F5FA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🌍 Why ArcGIS Online?</a:t>
            </a:r>
          </a:p>
          <a:p>
            <a:pPr algn="l">
              <a:lnSpc>
                <a:spcPts val="3827"/>
              </a:lnSpc>
              <a:spcBef>
                <a:spcPct val="0"/>
              </a:spcBef>
            </a:pPr>
            <a:r>
              <a:rPr lang="en-US" b="true" sz="2734">
                <a:solidFill>
                  <a:srgbClr val="F5FA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ArcGIS Online was used to visualize the traffic data geographically, helping us understand patterns based on location.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6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843" y="-124882"/>
            <a:ext cx="20596376" cy="13880769"/>
            <a:chOff x="0" y="0"/>
            <a:chExt cx="1302408" cy="8777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2408" cy="877748"/>
            </a:xfrm>
            <a:custGeom>
              <a:avLst/>
              <a:gdLst/>
              <a:ahLst/>
              <a:cxnLst/>
              <a:rect r="r" b="b" t="t" l="l"/>
              <a:pathLst>
                <a:path h="877748" w="1302408">
                  <a:moveTo>
                    <a:pt x="0" y="0"/>
                  </a:moveTo>
                  <a:lnTo>
                    <a:pt x="1302408" y="0"/>
                  </a:lnTo>
                  <a:lnTo>
                    <a:pt x="1302408" y="877748"/>
                  </a:lnTo>
                  <a:lnTo>
                    <a:pt x="0" y="877748"/>
                  </a:lnTo>
                  <a:close/>
                </a:path>
              </a:pathLst>
            </a:custGeom>
            <a:blipFill>
              <a:blip r:embed="rId2"/>
              <a:stretch>
                <a:fillRect l="-57896" t="-8034" r="-151" b="-4717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6372399" y="8399735"/>
            <a:ext cx="6218093" cy="185913"/>
            <a:chOff x="0" y="0"/>
            <a:chExt cx="229601" cy="68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9601" cy="6865"/>
            </a:xfrm>
            <a:custGeom>
              <a:avLst/>
              <a:gdLst/>
              <a:ahLst/>
              <a:cxnLst/>
              <a:rect r="r" b="b" t="t" l="l"/>
              <a:pathLst>
                <a:path h="6865" w="229601">
                  <a:moveTo>
                    <a:pt x="0" y="0"/>
                  </a:moveTo>
                  <a:lnTo>
                    <a:pt x="229601" y="0"/>
                  </a:lnTo>
                  <a:lnTo>
                    <a:pt x="229601" y="6865"/>
                  </a:lnTo>
                  <a:lnTo>
                    <a:pt x="0" y="68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29601" cy="44965"/>
            </a:xfrm>
            <a:prstGeom prst="rect">
              <a:avLst/>
            </a:prstGeom>
          </p:spPr>
          <p:txBody>
            <a:bodyPr anchor="ctr" rtlCol="false" tIns="362344" lIns="362344" bIns="362344" rIns="362344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32737" y="7436966"/>
            <a:ext cx="3297418" cy="418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92"/>
              </a:lnSpc>
            </a:pPr>
            <a:r>
              <a:rPr lang="en-US" b="true" sz="343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100%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33374" y="3894059"/>
            <a:ext cx="8726408" cy="2241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20"/>
              </a:lnSpc>
            </a:pPr>
            <a:r>
              <a:rPr lang="en-US" sz="13086" b="true">
                <a:solidFill>
                  <a:srgbClr val="FBFB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31008" y="0"/>
            <a:ext cx="10856992" cy="10287000"/>
          </a:xfrm>
          <a:custGeom>
            <a:avLst/>
            <a:gdLst/>
            <a:ahLst/>
            <a:cxnLst/>
            <a:rect r="r" b="b" t="t" l="l"/>
            <a:pathLst>
              <a:path h="10287000" w="10856992">
                <a:moveTo>
                  <a:pt x="0" y="0"/>
                </a:moveTo>
                <a:lnTo>
                  <a:pt x="10856992" y="0"/>
                </a:lnTo>
                <a:lnTo>
                  <a:pt x="108569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868"/>
            <a:ext cx="7431008" cy="10285132"/>
          </a:xfrm>
          <a:custGeom>
            <a:avLst/>
            <a:gdLst/>
            <a:ahLst/>
            <a:cxnLst/>
            <a:rect r="r" b="b" t="t" l="l"/>
            <a:pathLst>
              <a:path h="10285132" w="7431008">
                <a:moveTo>
                  <a:pt x="0" y="0"/>
                </a:moveTo>
                <a:lnTo>
                  <a:pt x="7431008" y="0"/>
                </a:lnTo>
                <a:lnTo>
                  <a:pt x="7431008" y="10285132"/>
                </a:lnTo>
                <a:lnTo>
                  <a:pt x="0" y="102851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4535" y="5730731"/>
            <a:ext cx="3792447" cy="4562342"/>
          </a:xfrm>
          <a:custGeom>
            <a:avLst/>
            <a:gdLst/>
            <a:ahLst/>
            <a:cxnLst/>
            <a:rect r="r" b="b" t="t" l="l"/>
            <a:pathLst>
              <a:path h="4562342" w="3792447">
                <a:moveTo>
                  <a:pt x="0" y="0"/>
                </a:moveTo>
                <a:lnTo>
                  <a:pt x="3792447" y="0"/>
                </a:lnTo>
                <a:lnTo>
                  <a:pt x="3792447" y="4562342"/>
                </a:lnTo>
                <a:lnTo>
                  <a:pt x="0" y="4562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277942" y="1137292"/>
            <a:ext cx="3973301" cy="4450564"/>
          </a:xfrm>
          <a:custGeom>
            <a:avLst/>
            <a:gdLst/>
            <a:ahLst/>
            <a:cxnLst/>
            <a:rect r="r" b="b" t="t" l="l"/>
            <a:pathLst>
              <a:path h="4450564" w="3973301">
                <a:moveTo>
                  <a:pt x="0" y="0"/>
                </a:moveTo>
                <a:lnTo>
                  <a:pt x="3973301" y="0"/>
                </a:lnTo>
                <a:lnTo>
                  <a:pt x="3973301" y="4450564"/>
                </a:lnTo>
                <a:lnTo>
                  <a:pt x="0" y="4450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700" r="0" b="-370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51701" y="1351833"/>
            <a:ext cx="3418115" cy="3261480"/>
          </a:xfrm>
          <a:custGeom>
            <a:avLst/>
            <a:gdLst/>
            <a:ahLst/>
            <a:cxnLst/>
            <a:rect r="r" b="b" t="t" l="l"/>
            <a:pathLst>
              <a:path h="3261480" w="3418115">
                <a:moveTo>
                  <a:pt x="0" y="0"/>
                </a:moveTo>
                <a:lnTo>
                  <a:pt x="3418115" y="0"/>
                </a:lnTo>
                <a:lnTo>
                  <a:pt x="3418115" y="3261480"/>
                </a:lnTo>
                <a:lnTo>
                  <a:pt x="0" y="326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291" r="-8895" b="-636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57334" y="1592820"/>
            <a:ext cx="4148064" cy="4990153"/>
          </a:xfrm>
          <a:custGeom>
            <a:avLst/>
            <a:gdLst/>
            <a:ahLst/>
            <a:cxnLst/>
            <a:rect r="r" b="b" t="t" l="l"/>
            <a:pathLst>
              <a:path h="4990153" w="4148064">
                <a:moveTo>
                  <a:pt x="0" y="0"/>
                </a:moveTo>
                <a:lnTo>
                  <a:pt x="4148064" y="0"/>
                </a:lnTo>
                <a:lnTo>
                  <a:pt x="4148064" y="4990152"/>
                </a:lnTo>
                <a:lnTo>
                  <a:pt x="0" y="49901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4368" y="1592820"/>
            <a:ext cx="3973301" cy="4637678"/>
          </a:xfrm>
          <a:custGeom>
            <a:avLst/>
            <a:gdLst/>
            <a:ahLst/>
            <a:cxnLst/>
            <a:rect r="r" b="b" t="t" l="l"/>
            <a:pathLst>
              <a:path h="4637678" w="3973301">
                <a:moveTo>
                  <a:pt x="0" y="0"/>
                </a:moveTo>
                <a:lnTo>
                  <a:pt x="3973301" y="0"/>
                </a:lnTo>
                <a:lnTo>
                  <a:pt x="3973301" y="4637678"/>
                </a:lnTo>
                <a:lnTo>
                  <a:pt x="0" y="4637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33" r="0" b="-153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7894" y="1807207"/>
            <a:ext cx="3687353" cy="3407020"/>
          </a:xfrm>
          <a:custGeom>
            <a:avLst/>
            <a:gdLst/>
            <a:ahLst/>
            <a:cxnLst/>
            <a:rect r="r" b="b" t="t" l="l"/>
            <a:pathLst>
              <a:path h="3407020" w="3687353">
                <a:moveTo>
                  <a:pt x="0" y="0"/>
                </a:moveTo>
                <a:lnTo>
                  <a:pt x="3687353" y="0"/>
                </a:lnTo>
                <a:lnTo>
                  <a:pt x="3687353" y="3407020"/>
                </a:lnTo>
                <a:lnTo>
                  <a:pt x="0" y="3407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685" t="-25287" r="-21836" b="-64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27346" y="1904817"/>
            <a:ext cx="3483843" cy="3412572"/>
          </a:xfrm>
          <a:custGeom>
            <a:avLst/>
            <a:gdLst/>
            <a:ahLst/>
            <a:cxnLst/>
            <a:rect r="r" b="b" t="t" l="l"/>
            <a:pathLst>
              <a:path h="3412572" w="3483843">
                <a:moveTo>
                  <a:pt x="0" y="0"/>
                </a:moveTo>
                <a:lnTo>
                  <a:pt x="3483843" y="0"/>
                </a:lnTo>
                <a:lnTo>
                  <a:pt x="3483843" y="3412572"/>
                </a:lnTo>
                <a:lnTo>
                  <a:pt x="0" y="3412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978" t="-22077" r="-9879" b="-2679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01719" y="6015981"/>
            <a:ext cx="3286277" cy="3203316"/>
          </a:xfrm>
          <a:custGeom>
            <a:avLst/>
            <a:gdLst/>
            <a:ahLst/>
            <a:cxnLst/>
            <a:rect r="r" b="b" t="t" l="l"/>
            <a:pathLst>
              <a:path h="3203316" w="3286277">
                <a:moveTo>
                  <a:pt x="0" y="0"/>
                </a:moveTo>
                <a:lnTo>
                  <a:pt x="3286277" y="0"/>
                </a:lnTo>
                <a:lnTo>
                  <a:pt x="3286277" y="3203315"/>
                </a:lnTo>
                <a:lnTo>
                  <a:pt x="0" y="32033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294" r="0" b="-1294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42799" y="-5149"/>
            <a:ext cx="11002403" cy="10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TEAM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01528" y="9359474"/>
            <a:ext cx="3386468" cy="34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Yousef Ahmed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25688" y="4718088"/>
            <a:ext cx="3547962" cy="32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1"/>
              </a:lnSpc>
            </a:pPr>
            <a:r>
              <a:rPr lang="en-US" b="true" sz="188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Ahmed Salama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07172" y="5612373"/>
            <a:ext cx="3704017" cy="73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1"/>
              </a:lnSpc>
            </a:pPr>
            <a:r>
              <a:rPr lang="en-US" sz="2115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Dr-Zakaria Yehia</a:t>
            </a:r>
          </a:p>
          <a:p>
            <a:pPr algn="ctr">
              <a:lnSpc>
                <a:spcPts val="2961"/>
              </a:lnSpc>
            </a:pPr>
            <a:r>
              <a:rPr lang="en-US" b="true" sz="21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1543" y="5325764"/>
            <a:ext cx="3484312" cy="68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2"/>
              </a:lnSpc>
            </a:pPr>
            <a:r>
              <a:rPr lang="en-US" b="true" sz="196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Sara Hisham</a:t>
            </a:r>
          </a:p>
          <a:p>
            <a:pPr algn="ctr">
              <a:lnSpc>
                <a:spcPts val="275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772368" y="5027633"/>
            <a:ext cx="4965740" cy="33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b="true" sz="19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Role:  Data Analysis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77888" y="9662767"/>
            <a:ext cx="4965740" cy="33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b="true" sz="19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Role:  Data Analysis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89568" y="5974824"/>
            <a:ext cx="4724668" cy="324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b="true" sz="188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Role:  Data Analysis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672044"/>
            <a:ext cx="4965740" cy="33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b="true" sz="19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Role:  Data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842963"/>
            <a:ext cx="4392959" cy="5284763"/>
          </a:xfrm>
          <a:custGeom>
            <a:avLst/>
            <a:gdLst/>
            <a:ahLst/>
            <a:cxnLst/>
            <a:rect r="r" b="b" t="t" l="l"/>
            <a:pathLst>
              <a:path h="5284763" w="4392959">
                <a:moveTo>
                  <a:pt x="0" y="0"/>
                </a:moveTo>
                <a:lnTo>
                  <a:pt x="4392959" y="0"/>
                </a:lnTo>
                <a:lnTo>
                  <a:pt x="4392959" y="5284763"/>
                </a:lnTo>
                <a:lnTo>
                  <a:pt x="0" y="52847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46321" y="1842963"/>
            <a:ext cx="4435024" cy="5139443"/>
          </a:xfrm>
          <a:custGeom>
            <a:avLst/>
            <a:gdLst/>
            <a:ahLst/>
            <a:cxnLst/>
            <a:rect r="r" b="b" t="t" l="l"/>
            <a:pathLst>
              <a:path h="5139443" w="4435024">
                <a:moveTo>
                  <a:pt x="0" y="0"/>
                </a:moveTo>
                <a:lnTo>
                  <a:pt x="4435024" y="0"/>
                </a:lnTo>
                <a:lnTo>
                  <a:pt x="4435024" y="5139443"/>
                </a:lnTo>
                <a:lnTo>
                  <a:pt x="0" y="5139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06" r="0" b="-190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219268" y="1842963"/>
            <a:ext cx="4272162" cy="5139443"/>
          </a:xfrm>
          <a:custGeom>
            <a:avLst/>
            <a:gdLst/>
            <a:ahLst/>
            <a:cxnLst/>
            <a:rect r="r" b="b" t="t" l="l"/>
            <a:pathLst>
              <a:path h="5139443" w="4272162">
                <a:moveTo>
                  <a:pt x="0" y="0"/>
                </a:moveTo>
                <a:lnTo>
                  <a:pt x="4272161" y="0"/>
                </a:lnTo>
                <a:lnTo>
                  <a:pt x="4272161" y="5139443"/>
                </a:lnTo>
                <a:lnTo>
                  <a:pt x="0" y="5139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2617" y="2101562"/>
            <a:ext cx="3825125" cy="3752399"/>
          </a:xfrm>
          <a:custGeom>
            <a:avLst/>
            <a:gdLst/>
            <a:ahLst/>
            <a:cxnLst/>
            <a:rect r="r" b="b" t="t" l="l"/>
            <a:pathLst>
              <a:path h="3752399" w="3825125">
                <a:moveTo>
                  <a:pt x="0" y="0"/>
                </a:moveTo>
                <a:lnTo>
                  <a:pt x="3825125" y="0"/>
                </a:lnTo>
                <a:lnTo>
                  <a:pt x="3825125" y="3752399"/>
                </a:lnTo>
                <a:lnTo>
                  <a:pt x="0" y="37523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12" r="0" b="-2530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96814" y="2101562"/>
            <a:ext cx="3717069" cy="3642007"/>
          </a:xfrm>
          <a:custGeom>
            <a:avLst/>
            <a:gdLst/>
            <a:ahLst/>
            <a:cxnLst/>
            <a:rect r="r" b="b" t="t" l="l"/>
            <a:pathLst>
              <a:path h="3642007" w="3717069">
                <a:moveTo>
                  <a:pt x="0" y="0"/>
                </a:moveTo>
                <a:lnTo>
                  <a:pt x="3717069" y="0"/>
                </a:lnTo>
                <a:lnTo>
                  <a:pt x="3717069" y="3642006"/>
                </a:lnTo>
                <a:lnTo>
                  <a:pt x="0" y="36420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900" t="-18983" r="-31299" b="-6767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54901" y="2156758"/>
            <a:ext cx="3809641" cy="3642007"/>
          </a:xfrm>
          <a:custGeom>
            <a:avLst/>
            <a:gdLst/>
            <a:ahLst/>
            <a:cxnLst/>
            <a:rect r="r" b="b" t="t" l="l"/>
            <a:pathLst>
              <a:path h="3642007" w="3809641">
                <a:moveTo>
                  <a:pt x="0" y="0"/>
                </a:moveTo>
                <a:lnTo>
                  <a:pt x="3809641" y="0"/>
                </a:lnTo>
                <a:lnTo>
                  <a:pt x="3809641" y="3642007"/>
                </a:lnTo>
                <a:lnTo>
                  <a:pt x="0" y="36420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8863" t="0" r="-55126" b="-303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05701" y="42027"/>
            <a:ext cx="11002403" cy="10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TEAM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1946" y="5997543"/>
            <a:ext cx="3386468" cy="34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Mohamed Nasr Aldin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70599" y="5997543"/>
            <a:ext cx="3386468" cy="34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Sherif  Gamal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62115" y="5850659"/>
            <a:ext cx="3386468" cy="341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Osama Hegazy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22201" y="6300837"/>
            <a:ext cx="4965740" cy="33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b="true" sz="19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Role:  Data 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20734" y="6300837"/>
            <a:ext cx="4965740" cy="33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b="true" sz="19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Role:  Data Modeling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72478" y="6150386"/>
            <a:ext cx="4965740" cy="339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3"/>
              </a:lnSpc>
              <a:spcBef>
                <a:spcPct val="0"/>
              </a:spcBef>
            </a:pPr>
            <a:r>
              <a:rPr lang="en-US" b="true" sz="19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Role:  Data Cleansing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19257" y="7164328"/>
            <a:ext cx="902541" cy="90254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95751" y="7164328"/>
            <a:ext cx="884538" cy="929762"/>
            <a:chOff x="0" y="0"/>
            <a:chExt cx="77326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73265" cy="812800"/>
            </a:xfrm>
            <a:custGeom>
              <a:avLst/>
              <a:gdLst/>
              <a:ahLst/>
              <a:cxnLst/>
              <a:rect r="r" b="b" t="t" l="l"/>
              <a:pathLst>
                <a:path h="812800" w="773265">
                  <a:moveTo>
                    <a:pt x="386633" y="0"/>
                  </a:moveTo>
                  <a:cubicBezTo>
                    <a:pt x="173101" y="0"/>
                    <a:pt x="0" y="181951"/>
                    <a:pt x="0" y="406400"/>
                  </a:cubicBezTo>
                  <a:cubicBezTo>
                    <a:pt x="0" y="630849"/>
                    <a:pt x="173101" y="812800"/>
                    <a:pt x="386633" y="812800"/>
                  </a:cubicBezTo>
                  <a:cubicBezTo>
                    <a:pt x="600164" y="812800"/>
                    <a:pt x="773265" y="630849"/>
                    <a:pt x="773265" y="406400"/>
                  </a:cubicBezTo>
                  <a:cubicBezTo>
                    <a:pt x="773265" y="181951"/>
                    <a:pt x="600164" y="0"/>
                    <a:pt x="3866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2494" y="38100"/>
              <a:ext cx="628278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528334" y="7200900"/>
            <a:ext cx="902541" cy="9025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642799" y="1430737"/>
            <a:ext cx="11002403" cy="10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EXECUTIVE SUMMARY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4196117" y="-2074984"/>
            <a:ext cx="4839113" cy="5061439"/>
          </a:xfrm>
          <a:custGeom>
            <a:avLst/>
            <a:gdLst/>
            <a:ahLst/>
            <a:cxnLst/>
            <a:rect r="r" b="b" t="t" l="l"/>
            <a:pathLst>
              <a:path h="5061439" w="4839113">
                <a:moveTo>
                  <a:pt x="0" y="0"/>
                </a:moveTo>
                <a:lnTo>
                  <a:pt x="4839114" y="0"/>
                </a:lnTo>
                <a:lnTo>
                  <a:pt x="4839114" y="5061438"/>
                </a:lnTo>
                <a:lnTo>
                  <a:pt x="0" y="50614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1306" y="3322358"/>
            <a:ext cx="3055241" cy="2767429"/>
          </a:xfrm>
          <a:custGeom>
            <a:avLst/>
            <a:gdLst/>
            <a:ahLst/>
            <a:cxnLst/>
            <a:rect r="r" b="b" t="t" l="l"/>
            <a:pathLst>
              <a:path h="2767429" w="3055241">
                <a:moveTo>
                  <a:pt x="0" y="0"/>
                </a:moveTo>
                <a:lnTo>
                  <a:pt x="3055242" y="0"/>
                </a:lnTo>
                <a:lnTo>
                  <a:pt x="3055242" y="2767429"/>
                </a:lnTo>
                <a:lnTo>
                  <a:pt x="0" y="2767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67886" y="3043470"/>
            <a:ext cx="2750525" cy="3046317"/>
          </a:xfrm>
          <a:custGeom>
            <a:avLst/>
            <a:gdLst/>
            <a:ahLst/>
            <a:cxnLst/>
            <a:rect r="r" b="b" t="t" l="l"/>
            <a:pathLst>
              <a:path h="3046317" w="2750525">
                <a:moveTo>
                  <a:pt x="0" y="0"/>
                </a:moveTo>
                <a:lnTo>
                  <a:pt x="2750524" y="0"/>
                </a:lnTo>
                <a:lnTo>
                  <a:pt x="2750524" y="3046317"/>
                </a:lnTo>
                <a:lnTo>
                  <a:pt x="0" y="3046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56312" y="3177419"/>
            <a:ext cx="3249092" cy="2912368"/>
          </a:xfrm>
          <a:custGeom>
            <a:avLst/>
            <a:gdLst/>
            <a:ahLst/>
            <a:cxnLst/>
            <a:rect r="r" b="b" t="t" l="l"/>
            <a:pathLst>
              <a:path h="2912368" w="3249092">
                <a:moveTo>
                  <a:pt x="0" y="0"/>
                </a:moveTo>
                <a:lnTo>
                  <a:pt x="3249092" y="0"/>
                </a:lnTo>
                <a:lnTo>
                  <a:pt x="3249092" y="2912368"/>
                </a:lnTo>
                <a:lnTo>
                  <a:pt x="0" y="29123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575380" y="6864760"/>
            <a:ext cx="4799372" cy="1451810"/>
          </a:xfrm>
          <a:custGeom>
            <a:avLst/>
            <a:gdLst/>
            <a:ahLst/>
            <a:cxnLst/>
            <a:rect r="r" b="b" t="t" l="l"/>
            <a:pathLst>
              <a:path h="1451810" w="4799372">
                <a:moveTo>
                  <a:pt x="0" y="0"/>
                </a:moveTo>
                <a:lnTo>
                  <a:pt x="4799372" y="0"/>
                </a:lnTo>
                <a:lnTo>
                  <a:pt x="4799372" y="1451810"/>
                </a:lnTo>
                <a:lnTo>
                  <a:pt x="0" y="14518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519257" y="7354026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295751" y="7362114"/>
            <a:ext cx="884538" cy="488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b="true" sz="2899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528334" y="7391501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7294" y="8232373"/>
            <a:ext cx="3386468" cy="33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36607" y="8287995"/>
            <a:ext cx="3488605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9"/>
              </a:lnSpc>
            </a:pPr>
            <a:r>
              <a:rPr lang="en-US" sz="1992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Analysis</a:t>
            </a:r>
          </a:p>
          <a:p>
            <a:pPr algn="ctr">
              <a:lnSpc>
                <a:spcPts val="2789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286370" y="8268945"/>
            <a:ext cx="3386468" cy="33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Warehouse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463627" y="6927168"/>
            <a:ext cx="4799372" cy="1451810"/>
          </a:xfrm>
          <a:custGeom>
            <a:avLst/>
            <a:gdLst/>
            <a:ahLst/>
            <a:cxnLst/>
            <a:rect r="r" b="b" t="t" l="l"/>
            <a:pathLst>
              <a:path h="1451810" w="4799372">
                <a:moveTo>
                  <a:pt x="0" y="0"/>
                </a:moveTo>
                <a:lnTo>
                  <a:pt x="4799372" y="0"/>
                </a:lnTo>
                <a:lnTo>
                  <a:pt x="4799372" y="1451810"/>
                </a:lnTo>
                <a:lnTo>
                  <a:pt x="0" y="14518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7655" y="568964"/>
            <a:ext cx="17187493" cy="10728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9"/>
              </a:lnSpc>
              <a:spcBef>
                <a:spcPct val="0"/>
              </a:spcBef>
            </a:pPr>
            <a:r>
              <a:rPr lang="en-US" b="true" sz="392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🎯 Project Idea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 marL="502677" indent="-251338" lvl="1">
              <a:lnSpc>
                <a:spcPts val="4097"/>
              </a:lnSpc>
              <a:buFont typeface="Arial"/>
              <a:buChar char="•"/>
            </a:pPr>
            <a:r>
              <a:rPr lang="en-US" b="true" sz="2328" spc="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Build a modern data pipeline for UK traffic data.</a:t>
            </a:r>
          </a:p>
          <a:p>
            <a:pPr algn="l" marL="502677" indent="-251338" lvl="1">
              <a:lnSpc>
                <a:spcPts val="4097"/>
              </a:lnSpc>
              <a:buFont typeface="Arial"/>
              <a:buChar char="•"/>
            </a:pPr>
            <a:r>
              <a:rPr lang="en-US" b="true" sz="2328" spc="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Transform raw traffic counts into clean, structured, and analytics-ready data.</a:t>
            </a:r>
          </a:p>
          <a:p>
            <a:pPr algn="l" marL="502677" indent="-251338" lvl="1">
              <a:lnSpc>
                <a:spcPts val="4097"/>
              </a:lnSpc>
              <a:buFont typeface="Arial"/>
              <a:buChar char="•"/>
            </a:pPr>
            <a:r>
              <a:rPr lang="en-US" b="true" sz="2328" spc="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Enable decision-makers to monitor traffic patterns, congestion, and vehicle trends.</a:t>
            </a:r>
          </a:p>
          <a:p>
            <a:pPr algn="l" marL="502677" indent="-251338" lvl="1">
              <a:lnSpc>
                <a:spcPts val="4097"/>
              </a:lnSpc>
              <a:buFont typeface="Arial"/>
              <a:buChar char="•"/>
            </a:pPr>
            <a:r>
              <a:rPr lang="en-US" b="true" sz="2328" spc="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Support planning, route optimization, and real-time insights using a scalable BI model.</a:t>
            </a:r>
          </a:p>
          <a:p>
            <a:pPr algn="l">
              <a:lnSpc>
                <a:spcPts val="4449"/>
              </a:lnSpc>
            </a:pPr>
          </a:p>
          <a:p>
            <a:pPr algn="l">
              <a:lnSpc>
                <a:spcPts val="4449"/>
              </a:lnSpc>
            </a:pPr>
            <a:r>
              <a:rPr lang="en-US" b="true" sz="2528" spc="8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___________________________________________________________________________________</a:t>
            </a:r>
          </a:p>
          <a:p>
            <a:pPr algn="l">
              <a:lnSpc>
                <a:spcPts val="4449"/>
              </a:lnSpc>
            </a:pPr>
          </a:p>
          <a:p>
            <a:pPr algn="l">
              <a:lnSpc>
                <a:spcPts val="4977"/>
              </a:lnSpc>
            </a:pPr>
            <a:r>
              <a:rPr lang="en-US" b="true" sz="2828" spc="9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📥 Data Source</a:t>
            </a:r>
          </a:p>
          <a:p>
            <a:pPr algn="l" marL="502677" indent="-251338" lvl="1">
              <a:lnSpc>
                <a:spcPts val="4097"/>
              </a:lnSpc>
              <a:buFont typeface="Arial"/>
              <a:buChar char="•"/>
            </a:pPr>
            <a:r>
              <a:rPr lang="en-US" b="true" sz="2328" spc="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sourced from the UK Department for Transport (DfT) open traffic data.</a:t>
            </a:r>
          </a:p>
          <a:p>
            <a:pPr algn="l" marL="1005353" indent="-335118" lvl="2">
              <a:lnSpc>
                <a:spcPts val="4097"/>
              </a:lnSpc>
              <a:buFont typeface="Arial"/>
              <a:buChar char="⚬"/>
            </a:pPr>
            <a:r>
              <a:rPr lang="en-US" b="true" sz="2328" spc="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Contains:</a:t>
            </a:r>
          </a:p>
          <a:p>
            <a:pPr algn="l" marL="1508030" indent="-377008" lvl="3">
              <a:lnSpc>
                <a:spcPts val="4097"/>
              </a:lnSpc>
              <a:buFont typeface="Arial"/>
              <a:buChar char="￭"/>
            </a:pPr>
            <a:r>
              <a:rPr lang="en-US" b="true" sz="2328" spc="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Vehicle counts</a:t>
            </a:r>
          </a:p>
          <a:p>
            <a:pPr algn="l" marL="1508030" indent="-377008" lvl="3">
              <a:lnSpc>
                <a:spcPts val="4097"/>
              </a:lnSpc>
              <a:buFont typeface="Arial"/>
              <a:buChar char="￭"/>
            </a:pPr>
            <a:r>
              <a:rPr lang="en-US" b="true" sz="2328" spc="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 information</a:t>
            </a:r>
          </a:p>
          <a:p>
            <a:pPr algn="l" marL="1508030" indent="-377008" lvl="3">
              <a:lnSpc>
                <a:spcPts val="4097"/>
              </a:lnSpc>
              <a:buFont typeface="Arial"/>
              <a:buChar char="￭"/>
            </a:pPr>
            <a:r>
              <a:rPr lang="en-US" b="true" sz="2328" spc="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Locations &amp; coordinates</a:t>
            </a:r>
          </a:p>
          <a:p>
            <a:pPr algn="l" marL="1508030" indent="-377008" lvl="3">
              <a:lnSpc>
                <a:spcPts val="4097"/>
              </a:lnSpc>
              <a:buFont typeface="Arial"/>
              <a:buChar char="￭"/>
            </a:pPr>
            <a:r>
              <a:rPr lang="en-US" b="true" sz="2328" spc="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Local authorities &amp; regions</a:t>
            </a:r>
          </a:p>
          <a:p>
            <a:pPr algn="l" marL="1508030" indent="-377008" lvl="3">
              <a:lnSpc>
                <a:spcPts val="4097"/>
              </a:lnSpc>
              <a:buFont typeface="Arial"/>
              <a:buChar char="￭"/>
            </a:pPr>
            <a:r>
              <a:rPr lang="en-US" b="true" sz="2328" spc="7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Timestamps (date, hour)</a:t>
            </a:r>
          </a:p>
          <a:p>
            <a:pPr algn="l">
              <a:lnSpc>
                <a:spcPts val="4449"/>
              </a:lnSpc>
            </a:pPr>
          </a:p>
          <a:p>
            <a:pPr algn="l">
              <a:lnSpc>
                <a:spcPts val="4449"/>
              </a:lnSpc>
            </a:pPr>
          </a:p>
          <a:p>
            <a:pPr algn="l">
              <a:lnSpc>
                <a:spcPts val="444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4593656" y="5477680"/>
            <a:ext cx="1666101" cy="489042"/>
            <a:chOff x="0" y="0"/>
            <a:chExt cx="551089" cy="1617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51089" cy="161758"/>
            </a:xfrm>
            <a:custGeom>
              <a:avLst/>
              <a:gdLst/>
              <a:ahLst/>
              <a:cxnLst/>
              <a:rect r="r" b="b" t="t" l="l"/>
              <a:pathLst>
                <a:path h="161758" w="551089">
                  <a:moveTo>
                    <a:pt x="347889" y="0"/>
                  </a:moveTo>
                  <a:cubicBezTo>
                    <a:pt x="460113" y="0"/>
                    <a:pt x="551089" y="36211"/>
                    <a:pt x="551089" y="80879"/>
                  </a:cubicBezTo>
                  <a:cubicBezTo>
                    <a:pt x="551089" y="125547"/>
                    <a:pt x="460113" y="161758"/>
                    <a:pt x="347889" y="161758"/>
                  </a:cubicBezTo>
                  <a:lnTo>
                    <a:pt x="203200" y="161758"/>
                  </a:lnTo>
                  <a:cubicBezTo>
                    <a:pt x="90976" y="161758"/>
                    <a:pt x="0" y="125547"/>
                    <a:pt x="0" y="80879"/>
                  </a:cubicBezTo>
                  <a:cubicBezTo>
                    <a:pt x="0" y="3621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2202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0"/>
              <a:ext cx="551089" cy="82850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224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752983" y="5477680"/>
            <a:ext cx="506774" cy="506774"/>
            <a:chOff x="0" y="0"/>
            <a:chExt cx="675698" cy="67569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675698" cy="67569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-28575"/>
                <a:ext cx="660400" cy="7651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161342" y="197285"/>
              <a:ext cx="353014" cy="281128"/>
            </a:xfrm>
            <a:custGeom>
              <a:avLst/>
              <a:gdLst/>
              <a:ahLst/>
              <a:cxnLst/>
              <a:rect r="r" b="b" t="t" l="l"/>
              <a:pathLst>
                <a:path h="281128" w="353014">
                  <a:moveTo>
                    <a:pt x="0" y="0"/>
                  </a:moveTo>
                  <a:lnTo>
                    <a:pt x="353014" y="0"/>
                  </a:lnTo>
                  <a:lnTo>
                    <a:pt x="353014" y="281128"/>
                  </a:lnTo>
                  <a:lnTo>
                    <a:pt x="0" y="281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899435" y="5430055"/>
            <a:ext cx="853440" cy="463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2"/>
              </a:lnSpc>
            </a:pPr>
            <a:r>
              <a:rPr lang="en-US" sz="2751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roadtraffic.dft.gov.uk/downloads?utm_source=chatgpt.com"/>
              </a:rPr>
              <a:t>view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69292" y="3464914"/>
            <a:ext cx="3633969" cy="4427744"/>
            <a:chOff x="0" y="0"/>
            <a:chExt cx="957095" cy="11661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7095" cy="1166155"/>
            </a:xfrm>
            <a:custGeom>
              <a:avLst/>
              <a:gdLst/>
              <a:ahLst/>
              <a:cxnLst/>
              <a:rect r="r" b="b" t="t" l="l"/>
              <a:pathLst>
                <a:path h="1166155" w="957095">
                  <a:moveTo>
                    <a:pt x="42609" y="0"/>
                  </a:moveTo>
                  <a:lnTo>
                    <a:pt x="914486" y="0"/>
                  </a:lnTo>
                  <a:cubicBezTo>
                    <a:pt x="925787" y="0"/>
                    <a:pt x="936624" y="4489"/>
                    <a:pt x="944615" y="12480"/>
                  </a:cubicBezTo>
                  <a:cubicBezTo>
                    <a:pt x="952606" y="20470"/>
                    <a:pt x="957095" y="31308"/>
                    <a:pt x="957095" y="42609"/>
                  </a:cubicBezTo>
                  <a:lnTo>
                    <a:pt x="957095" y="1123546"/>
                  </a:lnTo>
                  <a:cubicBezTo>
                    <a:pt x="957095" y="1134847"/>
                    <a:pt x="952606" y="1145684"/>
                    <a:pt x="944615" y="1153675"/>
                  </a:cubicBezTo>
                  <a:cubicBezTo>
                    <a:pt x="936624" y="1161666"/>
                    <a:pt x="925787" y="1166155"/>
                    <a:pt x="914486" y="1166155"/>
                  </a:cubicBezTo>
                  <a:lnTo>
                    <a:pt x="42609" y="1166155"/>
                  </a:lnTo>
                  <a:cubicBezTo>
                    <a:pt x="31308" y="1166155"/>
                    <a:pt x="20470" y="1161666"/>
                    <a:pt x="12480" y="1153675"/>
                  </a:cubicBezTo>
                  <a:cubicBezTo>
                    <a:pt x="4489" y="1145684"/>
                    <a:pt x="0" y="1134847"/>
                    <a:pt x="0" y="1123546"/>
                  </a:cubicBezTo>
                  <a:lnTo>
                    <a:pt x="0" y="42609"/>
                  </a:lnTo>
                  <a:cubicBezTo>
                    <a:pt x="0" y="31308"/>
                    <a:pt x="4489" y="20470"/>
                    <a:pt x="12480" y="12480"/>
                  </a:cubicBezTo>
                  <a:cubicBezTo>
                    <a:pt x="20470" y="4489"/>
                    <a:pt x="31308" y="0"/>
                    <a:pt x="4260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57095" cy="1204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56390" y="3464914"/>
            <a:ext cx="3483890" cy="4427744"/>
            <a:chOff x="0" y="0"/>
            <a:chExt cx="917568" cy="11661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7568" cy="1166155"/>
            </a:xfrm>
            <a:custGeom>
              <a:avLst/>
              <a:gdLst/>
              <a:ahLst/>
              <a:cxnLst/>
              <a:rect r="r" b="b" t="t" l="l"/>
              <a:pathLst>
                <a:path h="1166155" w="917568">
                  <a:moveTo>
                    <a:pt x="44444" y="0"/>
                  </a:moveTo>
                  <a:lnTo>
                    <a:pt x="873124" y="0"/>
                  </a:lnTo>
                  <a:cubicBezTo>
                    <a:pt x="884911" y="0"/>
                    <a:pt x="896215" y="4682"/>
                    <a:pt x="904550" y="13017"/>
                  </a:cubicBezTo>
                  <a:cubicBezTo>
                    <a:pt x="912885" y="21352"/>
                    <a:pt x="917568" y="32657"/>
                    <a:pt x="917568" y="44444"/>
                  </a:cubicBezTo>
                  <a:lnTo>
                    <a:pt x="917568" y="1121711"/>
                  </a:lnTo>
                  <a:cubicBezTo>
                    <a:pt x="917568" y="1133498"/>
                    <a:pt x="912885" y="1144802"/>
                    <a:pt x="904550" y="1153137"/>
                  </a:cubicBezTo>
                  <a:cubicBezTo>
                    <a:pt x="896215" y="1161472"/>
                    <a:pt x="884911" y="1166155"/>
                    <a:pt x="873124" y="1166155"/>
                  </a:cubicBezTo>
                  <a:lnTo>
                    <a:pt x="44444" y="1166155"/>
                  </a:lnTo>
                  <a:cubicBezTo>
                    <a:pt x="32657" y="1166155"/>
                    <a:pt x="21352" y="1161472"/>
                    <a:pt x="13017" y="1153137"/>
                  </a:cubicBezTo>
                  <a:cubicBezTo>
                    <a:pt x="4682" y="1144802"/>
                    <a:pt x="0" y="1133498"/>
                    <a:pt x="0" y="1121711"/>
                  </a:cubicBezTo>
                  <a:lnTo>
                    <a:pt x="0" y="44444"/>
                  </a:lnTo>
                  <a:cubicBezTo>
                    <a:pt x="0" y="32657"/>
                    <a:pt x="4682" y="21352"/>
                    <a:pt x="13017" y="13017"/>
                  </a:cubicBezTo>
                  <a:cubicBezTo>
                    <a:pt x="21352" y="4682"/>
                    <a:pt x="32657" y="0"/>
                    <a:pt x="4444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17568" cy="1204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79397" y="3464914"/>
            <a:ext cx="3500768" cy="4427744"/>
            <a:chOff x="0" y="0"/>
            <a:chExt cx="922013" cy="11661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22013" cy="1166155"/>
            </a:xfrm>
            <a:custGeom>
              <a:avLst/>
              <a:gdLst/>
              <a:ahLst/>
              <a:cxnLst/>
              <a:rect r="r" b="b" t="t" l="l"/>
              <a:pathLst>
                <a:path h="1166155" w="922013">
                  <a:moveTo>
                    <a:pt x="44230" y="0"/>
                  </a:moveTo>
                  <a:lnTo>
                    <a:pt x="877783" y="0"/>
                  </a:lnTo>
                  <a:cubicBezTo>
                    <a:pt x="889514" y="0"/>
                    <a:pt x="900764" y="4660"/>
                    <a:pt x="909058" y="12955"/>
                  </a:cubicBezTo>
                  <a:cubicBezTo>
                    <a:pt x="917353" y="21249"/>
                    <a:pt x="922013" y="32499"/>
                    <a:pt x="922013" y="44230"/>
                  </a:cubicBezTo>
                  <a:lnTo>
                    <a:pt x="922013" y="1121925"/>
                  </a:lnTo>
                  <a:cubicBezTo>
                    <a:pt x="922013" y="1146352"/>
                    <a:pt x="902211" y="1166155"/>
                    <a:pt x="877783" y="1166155"/>
                  </a:cubicBezTo>
                  <a:lnTo>
                    <a:pt x="44230" y="1166155"/>
                  </a:lnTo>
                  <a:cubicBezTo>
                    <a:pt x="19802" y="1166155"/>
                    <a:pt x="0" y="1146352"/>
                    <a:pt x="0" y="1121925"/>
                  </a:cubicBezTo>
                  <a:lnTo>
                    <a:pt x="0" y="44230"/>
                  </a:lnTo>
                  <a:cubicBezTo>
                    <a:pt x="0" y="19802"/>
                    <a:pt x="19802" y="0"/>
                    <a:pt x="44230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22013" cy="1204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981913" y="7614850"/>
            <a:ext cx="2554775" cy="2672150"/>
          </a:xfrm>
          <a:custGeom>
            <a:avLst/>
            <a:gdLst/>
            <a:ahLst/>
            <a:cxnLst/>
            <a:rect r="r" b="b" t="t" l="l"/>
            <a:pathLst>
              <a:path h="2672150" w="2554775">
                <a:moveTo>
                  <a:pt x="0" y="0"/>
                </a:moveTo>
                <a:lnTo>
                  <a:pt x="2554774" y="0"/>
                </a:lnTo>
                <a:lnTo>
                  <a:pt x="2554774" y="2672150"/>
                </a:lnTo>
                <a:lnTo>
                  <a:pt x="0" y="2672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016505" y="3464914"/>
            <a:ext cx="3747519" cy="4427744"/>
            <a:chOff x="0" y="0"/>
            <a:chExt cx="987001" cy="11661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87001" cy="1166155"/>
            </a:xfrm>
            <a:custGeom>
              <a:avLst/>
              <a:gdLst/>
              <a:ahLst/>
              <a:cxnLst/>
              <a:rect r="r" b="b" t="t" l="l"/>
              <a:pathLst>
                <a:path h="1166155" w="987001">
                  <a:moveTo>
                    <a:pt x="41318" y="0"/>
                  </a:moveTo>
                  <a:lnTo>
                    <a:pt x="945683" y="0"/>
                  </a:lnTo>
                  <a:cubicBezTo>
                    <a:pt x="956641" y="0"/>
                    <a:pt x="967151" y="4353"/>
                    <a:pt x="974899" y="12102"/>
                  </a:cubicBezTo>
                  <a:cubicBezTo>
                    <a:pt x="982648" y="19850"/>
                    <a:pt x="987001" y="30359"/>
                    <a:pt x="987001" y="41318"/>
                  </a:cubicBezTo>
                  <a:lnTo>
                    <a:pt x="987001" y="1124837"/>
                  </a:lnTo>
                  <a:cubicBezTo>
                    <a:pt x="987001" y="1135795"/>
                    <a:pt x="982648" y="1146305"/>
                    <a:pt x="974899" y="1154053"/>
                  </a:cubicBezTo>
                  <a:cubicBezTo>
                    <a:pt x="967151" y="1161802"/>
                    <a:pt x="956641" y="1166155"/>
                    <a:pt x="945683" y="1166155"/>
                  </a:cubicBezTo>
                  <a:lnTo>
                    <a:pt x="41318" y="1166155"/>
                  </a:lnTo>
                  <a:cubicBezTo>
                    <a:pt x="30359" y="1166155"/>
                    <a:pt x="19850" y="1161802"/>
                    <a:pt x="12102" y="1154053"/>
                  </a:cubicBezTo>
                  <a:cubicBezTo>
                    <a:pt x="4353" y="1146305"/>
                    <a:pt x="0" y="1135795"/>
                    <a:pt x="0" y="1124837"/>
                  </a:cubicBezTo>
                  <a:lnTo>
                    <a:pt x="0" y="41318"/>
                  </a:lnTo>
                  <a:cubicBezTo>
                    <a:pt x="0" y="30359"/>
                    <a:pt x="4353" y="19850"/>
                    <a:pt x="12102" y="12102"/>
                  </a:cubicBezTo>
                  <a:cubicBezTo>
                    <a:pt x="19850" y="4353"/>
                    <a:pt x="30359" y="0"/>
                    <a:pt x="41318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987001" cy="12042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967002" y="3918835"/>
            <a:ext cx="835088" cy="832798"/>
          </a:xfrm>
          <a:custGeom>
            <a:avLst/>
            <a:gdLst/>
            <a:ahLst/>
            <a:cxnLst/>
            <a:rect r="r" b="b" t="t" l="l"/>
            <a:pathLst>
              <a:path h="832798" w="835088">
                <a:moveTo>
                  <a:pt x="0" y="0"/>
                </a:moveTo>
                <a:lnTo>
                  <a:pt x="835089" y="0"/>
                </a:lnTo>
                <a:lnTo>
                  <a:pt x="835089" y="832798"/>
                </a:lnTo>
                <a:lnTo>
                  <a:pt x="0" y="832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0" y="0"/>
            <a:ext cx="2795420" cy="2923852"/>
          </a:xfrm>
          <a:custGeom>
            <a:avLst/>
            <a:gdLst/>
            <a:ahLst/>
            <a:cxnLst/>
            <a:rect r="r" b="b" t="t" l="l"/>
            <a:pathLst>
              <a:path h="2923852" w="2795420">
                <a:moveTo>
                  <a:pt x="0" y="0"/>
                </a:moveTo>
                <a:lnTo>
                  <a:pt x="2795420" y="0"/>
                </a:lnTo>
                <a:lnTo>
                  <a:pt x="2795420" y="2923852"/>
                </a:lnTo>
                <a:lnTo>
                  <a:pt x="0" y="29238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429075" y="3743072"/>
            <a:ext cx="1138522" cy="1103331"/>
          </a:xfrm>
          <a:custGeom>
            <a:avLst/>
            <a:gdLst/>
            <a:ahLst/>
            <a:cxnLst/>
            <a:rect r="r" b="b" t="t" l="l"/>
            <a:pathLst>
              <a:path h="1103331" w="1138522">
                <a:moveTo>
                  <a:pt x="0" y="0"/>
                </a:moveTo>
                <a:lnTo>
                  <a:pt x="1138521" y="0"/>
                </a:lnTo>
                <a:lnTo>
                  <a:pt x="1138521" y="1103331"/>
                </a:lnTo>
                <a:lnTo>
                  <a:pt x="0" y="1103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347927" y="3552658"/>
            <a:ext cx="1198975" cy="1198975"/>
          </a:xfrm>
          <a:custGeom>
            <a:avLst/>
            <a:gdLst/>
            <a:ahLst/>
            <a:cxnLst/>
            <a:rect r="r" b="b" t="t" l="l"/>
            <a:pathLst>
              <a:path h="1198975" w="1198975">
                <a:moveTo>
                  <a:pt x="0" y="0"/>
                </a:moveTo>
                <a:lnTo>
                  <a:pt x="1198976" y="0"/>
                </a:lnTo>
                <a:lnTo>
                  <a:pt x="1198976" y="1198975"/>
                </a:lnTo>
                <a:lnTo>
                  <a:pt x="0" y="11989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6087171" y="3836347"/>
            <a:ext cx="2056823" cy="91528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3031508" y="682715"/>
            <a:ext cx="12938502" cy="10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908508" y="5567404"/>
            <a:ext cx="3175766" cy="1960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91"/>
              </a:lnSpc>
            </a:pPr>
          </a:p>
          <a:p>
            <a:pPr algn="l">
              <a:lnSpc>
                <a:spcPts val="2291"/>
              </a:lnSpc>
            </a:pPr>
            <a:r>
              <a:rPr lang="en-US" sz="1637" b="true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Gain access to reliable insights about traffic trends, helping them choose better routes, avoid congestion, and reduce travel time.</a:t>
            </a:r>
          </a:p>
          <a:p>
            <a:pPr algn="l">
              <a:lnSpc>
                <a:spcPts val="229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931212" y="5002601"/>
            <a:ext cx="2134248" cy="67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Emergency Services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18953" y="5136045"/>
            <a:ext cx="2803021" cy="67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Public Transportation Authorities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12772" y="4994493"/>
            <a:ext cx="3040685" cy="676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Citizens &amp; Local Communities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08508" y="4994493"/>
            <a:ext cx="2952077" cy="68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  <a:spcBef>
                <a:spcPct val="0"/>
              </a:spcBef>
            </a:pPr>
            <a:r>
              <a:rPr lang="en-US" b="true" sz="19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Commuters and Drivers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52537" y="6016959"/>
            <a:ext cx="3327629" cy="1206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5"/>
              </a:lnSpc>
              <a:spcBef>
                <a:spcPct val="0"/>
              </a:spcBef>
            </a:pPr>
            <a:r>
              <a:rPr lang="en-US" b="true" sz="173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 traffic volume patterns to optimize bus routes, schedule timings, and improve service reliability.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550535" y="5840711"/>
            <a:ext cx="3037747" cy="182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8"/>
              </a:lnSpc>
              <a:spcBef>
                <a:spcPct val="0"/>
              </a:spcBef>
            </a:pPr>
            <a:r>
              <a:rPr lang="en-US" b="true" sz="1734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Police, ambulance, and fire departments can identify high-risk areas, reduce response time, and plan safer, faster routes.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69922" y="5893670"/>
            <a:ext cx="3040685" cy="146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2"/>
              </a:lnSpc>
              <a:spcBef>
                <a:spcPct val="0"/>
              </a:spcBef>
            </a:pPr>
            <a:r>
              <a:rPr lang="en-US" b="true" sz="1701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Benefit from safer roads, reduced congestion, and better quality of life through smarter city planning.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64981" y="1286933"/>
            <a:ext cx="13558037" cy="96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2"/>
              </a:lnSpc>
              <a:spcBef>
                <a:spcPct val="0"/>
              </a:spcBef>
            </a:pPr>
            <a:r>
              <a:rPr lang="en-US" b="true" sz="56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Benefits of the Real-Traffic  Project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139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590563" y="7748259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320321" y="2601079"/>
            <a:ext cx="3131689" cy="2770583"/>
            <a:chOff x="0" y="0"/>
            <a:chExt cx="576690" cy="5101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6690" cy="510193"/>
            </a:xfrm>
            <a:custGeom>
              <a:avLst/>
              <a:gdLst/>
              <a:ahLst/>
              <a:cxnLst/>
              <a:rect r="r" b="b" t="t" l="l"/>
              <a:pathLst>
                <a:path h="510193" w="576690">
                  <a:moveTo>
                    <a:pt x="39554" y="0"/>
                  </a:moveTo>
                  <a:lnTo>
                    <a:pt x="537136" y="0"/>
                  </a:lnTo>
                  <a:cubicBezTo>
                    <a:pt x="558981" y="0"/>
                    <a:pt x="576690" y="17709"/>
                    <a:pt x="576690" y="39554"/>
                  </a:cubicBezTo>
                  <a:lnTo>
                    <a:pt x="576690" y="470639"/>
                  </a:lnTo>
                  <a:cubicBezTo>
                    <a:pt x="576690" y="481129"/>
                    <a:pt x="572522" y="491190"/>
                    <a:pt x="565104" y="498608"/>
                  </a:cubicBezTo>
                  <a:cubicBezTo>
                    <a:pt x="557687" y="506026"/>
                    <a:pt x="547626" y="510193"/>
                    <a:pt x="537136" y="510193"/>
                  </a:cubicBezTo>
                  <a:lnTo>
                    <a:pt x="39554" y="510193"/>
                  </a:lnTo>
                  <a:cubicBezTo>
                    <a:pt x="17709" y="510193"/>
                    <a:pt x="0" y="492484"/>
                    <a:pt x="0" y="470639"/>
                  </a:cubicBezTo>
                  <a:lnTo>
                    <a:pt x="0" y="39554"/>
                  </a:lnTo>
                  <a:cubicBezTo>
                    <a:pt x="0" y="17709"/>
                    <a:pt x="17709" y="0"/>
                    <a:pt x="3955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516" r="0" b="-651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909912" y="2601079"/>
            <a:ext cx="3131689" cy="2770583"/>
            <a:chOff x="0" y="0"/>
            <a:chExt cx="576690" cy="51019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76690" cy="510193"/>
            </a:xfrm>
            <a:custGeom>
              <a:avLst/>
              <a:gdLst/>
              <a:ahLst/>
              <a:cxnLst/>
              <a:rect r="r" b="b" t="t" l="l"/>
              <a:pathLst>
                <a:path h="510193" w="576690">
                  <a:moveTo>
                    <a:pt x="39554" y="0"/>
                  </a:moveTo>
                  <a:lnTo>
                    <a:pt x="537136" y="0"/>
                  </a:lnTo>
                  <a:cubicBezTo>
                    <a:pt x="558981" y="0"/>
                    <a:pt x="576690" y="17709"/>
                    <a:pt x="576690" y="39554"/>
                  </a:cubicBezTo>
                  <a:lnTo>
                    <a:pt x="576690" y="470639"/>
                  </a:lnTo>
                  <a:cubicBezTo>
                    <a:pt x="576690" y="481129"/>
                    <a:pt x="572522" y="491190"/>
                    <a:pt x="565104" y="498608"/>
                  </a:cubicBezTo>
                  <a:cubicBezTo>
                    <a:pt x="557687" y="506026"/>
                    <a:pt x="547626" y="510193"/>
                    <a:pt x="537136" y="510193"/>
                  </a:cubicBezTo>
                  <a:lnTo>
                    <a:pt x="39554" y="510193"/>
                  </a:lnTo>
                  <a:cubicBezTo>
                    <a:pt x="17709" y="510193"/>
                    <a:pt x="0" y="492484"/>
                    <a:pt x="0" y="470639"/>
                  </a:cubicBezTo>
                  <a:lnTo>
                    <a:pt x="0" y="39554"/>
                  </a:lnTo>
                  <a:cubicBezTo>
                    <a:pt x="0" y="17709"/>
                    <a:pt x="17709" y="0"/>
                    <a:pt x="3955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516" r="0" b="-651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374281" y="2600024"/>
            <a:ext cx="3131689" cy="2770583"/>
            <a:chOff x="0" y="0"/>
            <a:chExt cx="576690" cy="5101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76690" cy="510193"/>
            </a:xfrm>
            <a:custGeom>
              <a:avLst/>
              <a:gdLst/>
              <a:ahLst/>
              <a:cxnLst/>
              <a:rect r="r" b="b" t="t" l="l"/>
              <a:pathLst>
                <a:path h="510193" w="576690">
                  <a:moveTo>
                    <a:pt x="39554" y="0"/>
                  </a:moveTo>
                  <a:lnTo>
                    <a:pt x="537136" y="0"/>
                  </a:lnTo>
                  <a:cubicBezTo>
                    <a:pt x="558981" y="0"/>
                    <a:pt x="576690" y="17709"/>
                    <a:pt x="576690" y="39554"/>
                  </a:cubicBezTo>
                  <a:lnTo>
                    <a:pt x="576690" y="470639"/>
                  </a:lnTo>
                  <a:cubicBezTo>
                    <a:pt x="576690" y="481129"/>
                    <a:pt x="572522" y="491190"/>
                    <a:pt x="565104" y="498608"/>
                  </a:cubicBezTo>
                  <a:cubicBezTo>
                    <a:pt x="557687" y="506026"/>
                    <a:pt x="547626" y="510193"/>
                    <a:pt x="537136" y="510193"/>
                  </a:cubicBezTo>
                  <a:lnTo>
                    <a:pt x="39554" y="510193"/>
                  </a:lnTo>
                  <a:cubicBezTo>
                    <a:pt x="17709" y="510193"/>
                    <a:pt x="0" y="492484"/>
                    <a:pt x="0" y="470639"/>
                  </a:cubicBezTo>
                  <a:lnTo>
                    <a:pt x="0" y="39554"/>
                  </a:lnTo>
                  <a:cubicBezTo>
                    <a:pt x="0" y="17709"/>
                    <a:pt x="17709" y="0"/>
                    <a:pt x="3955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516" r="0" b="-651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445543" y="2576146"/>
            <a:ext cx="3131689" cy="2770583"/>
            <a:chOff x="0" y="0"/>
            <a:chExt cx="576690" cy="5101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76690" cy="510193"/>
            </a:xfrm>
            <a:custGeom>
              <a:avLst/>
              <a:gdLst/>
              <a:ahLst/>
              <a:cxnLst/>
              <a:rect r="r" b="b" t="t" l="l"/>
              <a:pathLst>
                <a:path h="510193" w="576690">
                  <a:moveTo>
                    <a:pt x="39554" y="0"/>
                  </a:moveTo>
                  <a:lnTo>
                    <a:pt x="537136" y="0"/>
                  </a:lnTo>
                  <a:cubicBezTo>
                    <a:pt x="558981" y="0"/>
                    <a:pt x="576690" y="17709"/>
                    <a:pt x="576690" y="39554"/>
                  </a:cubicBezTo>
                  <a:lnTo>
                    <a:pt x="576690" y="470639"/>
                  </a:lnTo>
                  <a:cubicBezTo>
                    <a:pt x="576690" y="481129"/>
                    <a:pt x="572522" y="491190"/>
                    <a:pt x="565104" y="498608"/>
                  </a:cubicBezTo>
                  <a:cubicBezTo>
                    <a:pt x="557687" y="506026"/>
                    <a:pt x="547626" y="510193"/>
                    <a:pt x="537136" y="510193"/>
                  </a:cubicBezTo>
                  <a:lnTo>
                    <a:pt x="39554" y="510193"/>
                  </a:lnTo>
                  <a:cubicBezTo>
                    <a:pt x="17709" y="510193"/>
                    <a:pt x="0" y="492484"/>
                    <a:pt x="0" y="470639"/>
                  </a:cubicBezTo>
                  <a:lnTo>
                    <a:pt x="0" y="39554"/>
                  </a:lnTo>
                  <a:cubicBezTo>
                    <a:pt x="0" y="17709"/>
                    <a:pt x="17709" y="0"/>
                    <a:pt x="39554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6516" r="0" b="-6516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841044" y="2600024"/>
            <a:ext cx="3131689" cy="2770583"/>
            <a:chOff x="0" y="0"/>
            <a:chExt cx="576690" cy="5101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76690" cy="510193"/>
            </a:xfrm>
            <a:custGeom>
              <a:avLst/>
              <a:gdLst/>
              <a:ahLst/>
              <a:cxnLst/>
              <a:rect r="r" b="b" t="t" l="l"/>
              <a:pathLst>
                <a:path h="510193" w="576690">
                  <a:moveTo>
                    <a:pt x="39554" y="0"/>
                  </a:moveTo>
                  <a:lnTo>
                    <a:pt x="537136" y="0"/>
                  </a:lnTo>
                  <a:cubicBezTo>
                    <a:pt x="558981" y="0"/>
                    <a:pt x="576690" y="17709"/>
                    <a:pt x="576690" y="39554"/>
                  </a:cubicBezTo>
                  <a:lnTo>
                    <a:pt x="576690" y="470639"/>
                  </a:lnTo>
                  <a:cubicBezTo>
                    <a:pt x="576690" y="481129"/>
                    <a:pt x="572522" y="491190"/>
                    <a:pt x="565104" y="498608"/>
                  </a:cubicBezTo>
                  <a:cubicBezTo>
                    <a:pt x="557687" y="506026"/>
                    <a:pt x="547626" y="510193"/>
                    <a:pt x="537136" y="510193"/>
                  </a:cubicBezTo>
                  <a:lnTo>
                    <a:pt x="39554" y="510193"/>
                  </a:lnTo>
                  <a:cubicBezTo>
                    <a:pt x="17709" y="510193"/>
                    <a:pt x="0" y="492484"/>
                    <a:pt x="0" y="470639"/>
                  </a:cubicBezTo>
                  <a:lnTo>
                    <a:pt x="0" y="39554"/>
                  </a:lnTo>
                  <a:cubicBezTo>
                    <a:pt x="0" y="17709"/>
                    <a:pt x="17709" y="0"/>
                    <a:pt x="39554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6516" r="0" b="-6516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320321" y="5177572"/>
            <a:ext cx="3131689" cy="3286413"/>
            <a:chOff x="0" y="0"/>
            <a:chExt cx="980372" cy="102880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80372" cy="1028809"/>
            </a:xfrm>
            <a:custGeom>
              <a:avLst/>
              <a:gdLst/>
              <a:ahLst/>
              <a:cxnLst/>
              <a:rect r="r" b="b" t="t" l="l"/>
              <a:pathLst>
                <a:path h="1028809" w="980372">
                  <a:moveTo>
                    <a:pt x="39554" y="0"/>
                  </a:moveTo>
                  <a:lnTo>
                    <a:pt x="940818" y="0"/>
                  </a:lnTo>
                  <a:cubicBezTo>
                    <a:pt x="962663" y="0"/>
                    <a:pt x="980372" y="17709"/>
                    <a:pt x="980372" y="39554"/>
                  </a:cubicBezTo>
                  <a:lnTo>
                    <a:pt x="980372" y="989255"/>
                  </a:lnTo>
                  <a:cubicBezTo>
                    <a:pt x="980372" y="1011100"/>
                    <a:pt x="962663" y="1028809"/>
                    <a:pt x="940818" y="1028809"/>
                  </a:cubicBezTo>
                  <a:lnTo>
                    <a:pt x="39554" y="1028809"/>
                  </a:lnTo>
                  <a:cubicBezTo>
                    <a:pt x="17709" y="1028809"/>
                    <a:pt x="0" y="1011100"/>
                    <a:pt x="0" y="989255"/>
                  </a:cubicBezTo>
                  <a:lnTo>
                    <a:pt x="0" y="39554"/>
                  </a:lnTo>
                  <a:cubicBezTo>
                    <a:pt x="0" y="17709"/>
                    <a:pt x="17709" y="0"/>
                    <a:pt x="3955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80372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909912" y="5177572"/>
            <a:ext cx="3131689" cy="3286413"/>
            <a:chOff x="0" y="0"/>
            <a:chExt cx="980372" cy="10288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0372" cy="1028809"/>
            </a:xfrm>
            <a:custGeom>
              <a:avLst/>
              <a:gdLst/>
              <a:ahLst/>
              <a:cxnLst/>
              <a:rect r="r" b="b" t="t" l="l"/>
              <a:pathLst>
                <a:path h="1028809" w="980372">
                  <a:moveTo>
                    <a:pt x="39554" y="0"/>
                  </a:moveTo>
                  <a:lnTo>
                    <a:pt x="940818" y="0"/>
                  </a:lnTo>
                  <a:cubicBezTo>
                    <a:pt x="962663" y="0"/>
                    <a:pt x="980372" y="17709"/>
                    <a:pt x="980372" y="39554"/>
                  </a:cubicBezTo>
                  <a:lnTo>
                    <a:pt x="980372" y="989255"/>
                  </a:lnTo>
                  <a:cubicBezTo>
                    <a:pt x="980372" y="1011100"/>
                    <a:pt x="962663" y="1028809"/>
                    <a:pt x="940818" y="1028809"/>
                  </a:cubicBezTo>
                  <a:lnTo>
                    <a:pt x="39554" y="1028809"/>
                  </a:lnTo>
                  <a:cubicBezTo>
                    <a:pt x="17709" y="1028809"/>
                    <a:pt x="0" y="1011100"/>
                    <a:pt x="0" y="989255"/>
                  </a:cubicBezTo>
                  <a:lnTo>
                    <a:pt x="0" y="39554"/>
                  </a:lnTo>
                  <a:cubicBezTo>
                    <a:pt x="0" y="17709"/>
                    <a:pt x="17709" y="0"/>
                    <a:pt x="3955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80372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374281" y="5176518"/>
            <a:ext cx="3131689" cy="3286413"/>
            <a:chOff x="0" y="0"/>
            <a:chExt cx="980372" cy="102880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80372" cy="1028809"/>
            </a:xfrm>
            <a:custGeom>
              <a:avLst/>
              <a:gdLst/>
              <a:ahLst/>
              <a:cxnLst/>
              <a:rect r="r" b="b" t="t" l="l"/>
              <a:pathLst>
                <a:path h="1028809" w="980372">
                  <a:moveTo>
                    <a:pt x="39554" y="0"/>
                  </a:moveTo>
                  <a:lnTo>
                    <a:pt x="940818" y="0"/>
                  </a:lnTo>
                  <a:cubicBezTo>
                    <a:pt x="962663" y="0"/>
                    <a:pt x="980372" y="17709"/>
                    <a:pt x="980372" y="39554"/>
                  </a:cubicBezTo>
                  <a:lnTo>
                    <a:pt x="980372" y="989255"/>
                  </a:lnTo>
                  <a:cubicBezTo>
                    <a:pt x="980372" y="1011100"/>
                    <a:pt x="962663" y="1028809"/>
                    <a:pt x="940818" y="1028809"/>
                  </a:cubicBezTo>
                  <a:lnTo>
                    <a:pt x="39554" y="1028809"/>
                  </a:lnTo>
                  <a:cubicBezTo>
                    <a:pt x="17709" y="1028809"/>
                    <a:pt x="0" y="1011100"/>
                    <a:pt x="0" y="989255"/>
                  </a:cubicBezTo>
                  <a:lnTo>
                    <a:pt x="0" y="39554"/>
                  </a:lnTo>
                  <a:cubicBezTo>
                    <a:pt x="0" y="17709"/>
                    <a:pt x="17709" y="0"/>
                    <a:pt x="3955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80372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45543" y="5152639"/>
            <a:ext cx="3131689" cy="3286413"/>
            <a:chOff x="0" y="0"/>
            <a:chExt cx="980372" cy="10288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80372" cy="1028809"/>
            </a:xfrm>
            <a:custGeom>
              <a:avLst/>
              <a:gdLst/>
              <a:ahLst/>
              <a:cxnLst/>
              <a:rect r="r" b="b" t="t" l="l"/>
              <a:pathLst>
                <a:path h="1028809" w="980372">
                  <a:moveTo>
                    <a:pt x="39554" y="0"/>
                  </a:moveTo>
                  <a:lnTo>
                    <a:pt x="940818" y="0"/>
                  </a:lnTo>
                  <a:cubicBezTo>
                    <a:pt x="962663" y="0"/>
                    <a:pt x="980372" y="17709"/>
                    <a:pt x="980372" y="39554"/>
                  </a:cubicBezTo>
                  <a:lnTo>
                    <a:pt x="980372" y="989255"/>
                  </a:lnTo>
                  <a:cubicBezTo>
                    <a:pt x="980372" y="1011100"/>
                    <a:pt x="962663" y="1028809"/>
                    <a:pt x="940818" y="1028809"/>
                  </a:cubicBezTo>
                  <a:lnTo>
                    <a:pt x="39554" y="1028809"/>
                  </a:lnTo>
                  <a:cubicBezTo>
                    <a:pt x="17709" y="1028809"/>
                    <a:pt x="0" y="1011100"/>
                    <a:pt x="0" y="989255"/>
                  </a:cubicBezTo>
                  <a:lnTo>
                    <a:pt x="0" y="39554"/>
                  </a:lnTo>
                  <a:cubicBezTo>
                    <a:pt x="0" y="17709"/>
                    <a:pt x="17709" y="0"/>
                    <a:pt x="3955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80372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841044" y="5176518"/>
            <a:ext cx="3131689" cy="3286413"/>
            <a:chOff x="0" y="0"/>
            <a:chExt cx="980372" cy="102880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80372" cy="1028809"/>
            </a:xfrm>
            <a:custGeom>
              <a:avLst/>
              <a:gdLst/>
              <a:ahLst/>
              <a:cxnLst/>
              <a:rect r="r" b="b" t="t" l="l"/>
              <a:pathLst>
                <a:path h="1028809" w="980372">
                  <a:moveTo>
                    <a:pt x="39554" y="0"/>
                  </a:moveTo>
                  <a:lnTo>
                    <a:pt x="940818" y="0"/>
                  </a:lnTo>
                  <a:cubicBezTo>
                    <a:pt x="962663" y="0"/>
                    <a:pt x="980372" y="17709"/>
                    <a:pt x="980372" y="39554"/>
                  </a:cubicBezTo>
                  <a:lnTo>
                    <a:pt x="980372" y="989255"/>
                  </a:lnTo>
                  <a:cubicBezTo>
                    <a:pt x="980372" y="1011100"/>
                    <a:pt x="962663" y="1028809"/>
                    <a:pt x="940818" y="1028809"/>
                  </a:cubicBezTo>
                  <a:lnTo>
                    <a:pt x="39554" y="1028809"/>
                  </a:lnTo>
                  <a:cubicBezTo>
                    <a:pt x="17709" y="1028809"/>
                    <a:pt x="0" y="1011100"/>
                    <a:pt x="0" y="989255"/>
                  </a:cubicBezTo>
                  <a:lnTo>
                    <a:pt x="0" y="39554"/>
                  </a:lnTo>
                  <a:cubicBezTo>
                    <a:pt x="0" y="17709"/>
                    <a:pt x="17709" y="0"/>
                    <a:pt x="39554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980372" cy="106690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642799" y="450952"/>
            <a:ext cx="11002403" cy="10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TOOLS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596988" y="5485961"/>
            <a:ext cx="2578354" cy="33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650948" y="5484907"/>
            <a:ext cx="2578354" cy="33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Power Bi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186579" y="5485961"/>
            <a:ext cx="2578354" cy="33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SQL Server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2210" y="5461029"/>
            <a:ext cx="2578354" cy="33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Python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24236" y="5461029"/>
            <a:ext cx="4165304" cy="33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ArcGIS Online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88719" y="6098059"/>
            <a:ext cx="3045336" cy="151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  <a:spcBef>
                <a:spcPct val="0"/>
              </a:spcBef>
            </a:pPr>
            <a:r>
              <a:rPr lang="en-US" b="true" sz="17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for cleaning, transforming, and preparing the raw traffic data before loading it into the database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926718" y="6098059"/>
            <a:ext cx="3114882" cy="151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  <a:spcBef>
                <a:spcPct val="0"/>
              </a:spcBef>
            </a:pPr>
            <a:r>
              <a:rPr lang="en-US" b="true" sz="17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to store the structured data (Silver layer), create relationships, build the data model, and enforce data integrity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650948" y="6098059"/>
            <a:ext cx="2794534" cy="151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  <a:spcBef>
                <a:spcPct val="0"/>
              </a:spcBef>
            </a:pPr>
            <a:r>
              <a:rPr lang="en-US" b="true" sz="17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to visualize the cleaned data, build dashboards, and generate insights for decision-making.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994679" y="6262340"/>
            <a:ext cx="2971720" cy="1213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8"/>
              </a:lnSpc>
              <a:spcBef>
                <a:spcPct val="0"/>
              </a:spcBef>
            </a:pPr>
            <a:r>
              <a:rPr lang="en-US" b="true" sz="17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to map traffic locations geographically and visualize traffic volume spatially.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383988" y="6067112"/>
            <a:ext cx="3068021" cy="126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3"/>
              </a:lnSpc>
              <a:spcBef>
                <a:spcPct val="0"/>
              </a:spcBef>
            </a:pPr>
            <a:r>
              <a:rPr lang="en-US" b="true" sz="180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Used for version control, documentation, and sharing the full project with the team.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DAG6dbAmrzo</dc:identifier>
  <dcterms:modified xsi:type="dcterms:W3CDTF">2011-08-01T06:04:30Z</dcterms:modified>
  <cp:revision>1</cp:revision>
  <dc:title>Expansion Plan</dc:title>
</cp:coreProperties>
</file>